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398" r:id="rId3"/>
    <p:sldId id="348" r:id="rId4"/>
    <p:sldId id="350" r:id="rId5"/>
    <p:sldId id="368" r:id="rId6"/>
    <p:sldId id="281" r:id="rId7"/>
    <p:sldId id="370" r:id="rId8"/>
    <p:sldId id="371" r:id="rId9"/>
    <p:sldId id="284" r:id="rId10"/>
    <p:sldId id="367" r:id="rId11"/>
    <p:sldId id="365" r:id="rId12"/>
    <p:sldId id="372" r:id="rId13"/>
    <p:sldId id="3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3AA0"/>
    <a:srgbClr val="E7E6E6"/>
    <a:srgbClr val="443559"/>
    <a:srgbClr val="190B23"/>
    <a:srgbClr val="2519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A6806-778A-40F2-8221-2A09133AE28D}" type="datetimeFigureOut">
              <a:rPr lang="en-US" smtClean="0"/>
              <a:t>1/12/2018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1903C-71D0-4D4B-8657-7AD558034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48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723900" y="1093788"/>
            <a:ext cx="8758238" cy="49276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7933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006" tIns="47503" rIns="95006" bIns="47503"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8729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723900" y="1093788"/>
            <a:ext cx="8758238" cy="49276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159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595563"/>
            <a:ext cx="9144000" cy="1006475"/>
          </a:xfrm>
          <a:prstGeom prst="rect">
            <a:avLst/>
          </a:prstGeom>
        </p:spPr>
        <p:txBody>
          <a:bodyPr anchor="b"/>
          <a:lstStyle>
            <a:lvl1pPr algn="l">
              <a:defRPr sz="4000" i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42405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©2017 ESM Software , LLC.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3A343-C723-4256-B6BC-A4B4B1C244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15833" y="6488967"/>
            <a:ext cx="308381" cy="308381"/>
          </a:xfrm>
          <a:prstGeom prst="rect">
            <a:avLst/>
          </a:prstGeom>
        </p:spPr>
      </p:pic>
      <p:pic>
        <p:nvPicPr>
          <p:cNvPr id="8" name="Picture 2" descr="https://cdn1.iconfinder.com/data/icons/logotypes/32/twitter-128.png">
            <a:extLst>
              <a:ext uri="{FF2B5EF4-FFF2-40B4-BE49-F238E27FC236}">
                <a16:creationId xmlns:a16="http://schemas.microsoft.com/office/drawing/2014/main" id="{561D86E0-D06A-4CA0-8A2F-1A7A163907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562" y="6456884"/>
            <a:ext cx="365125" cy="36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24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64776"/>
            <a:ext cx="6172200" cy="449627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9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364776"/>
            <a:ext cx="6172200" cy="4496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5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23080"/>
            <a:ext cx="10243782" cy="611419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1720234" y="1925921"/>
            <a:ext cx="4114800" cy="365125"/>
          </a:xfrm>
        </p:spPr>
        <p:txBody>
          <a:bodyPr/>
          <a:lstStyle/>
          <a:p>
            <a:r>
              <a:rPr lang="en-US" dirty="0"/>
              <a:t>©2017 ESM Software Group, Inc.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1034434" y="5303838"/>
            <a:ext cx="2743200" cy="365125"/>
          </a:xfrm>
        </p:spPr>
        <p:txBody>
          <a:bodyPr/>
          <a:lstStyle/>
          <a:p>
            <a:fld id="{CE00E59A-9AC5-48BD-B0F5-6CA4648422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249379" y="4909608"/>
            <a:ext cx="2560378" cy="69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348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91729"/>
          </a:xfrm>
          <a:prstGeom prst="rect">
            <a:avLst/>
          </a:prstGeom>
          <a:solidFill>
            <a:srgbClr val="31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5819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838200" y="744039"/>
            <a:ext cx="84582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i="1">
                <a:solidFill>
                  <a:srgbClr val="4A4A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274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838200" y="744039"/>
            <a:ext cx="84582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i="1">
                <a:solidFill>
                  <a:srgbClr val="4A4A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9117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69710" y="348254"/>
            <a:ext cx="84582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i="1">
                <a:solidFill>
                  <a:srgbClr val="4A4A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158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5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838200" y="718476"/>
            <a:ext cx="84582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i="1">
                <a:solidFill>
                  <a:srgbClr val="4A4A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880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44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4432"/>
            <a:ext cx="7772400" cy="576571"/>
          </a:xfrm>
          <a:prstGeom prst="rect">
            <a:avLst/>
          </a:prstGeom>
        </p:spPr>
        <p:txBody>
          <a:bodyPr/>
          <a:lstStyle>
            <a:lvl1pPr>
              <a:defRPr sz="2800" i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3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1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©2017 ESM Software Group, Inc.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0E59A-9AC5-48BD-B0F5-6CA4648422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91729"/>
          </a:xfrm>
          <a:prstGeom prst="rect">
            <a:avLst/>
          </a:prstGeom>
          <a:solidFill>
            <a:srgbClr val="31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194" y="191730"/>
            <a:ext cx="2059094" cy="55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1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3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62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/>
              <a:t>Strategy Map Examples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©2017 ESM Software Group, Inc.  All rights reserved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Healthcare</a:t>
            </a:r>
          </a:p>
        </p:txBody>
      </p:sp>
    </p:spTree>
    <p:extLst>
      <p:ext uri="{BB962C8B-B14F-4D97-AF65-F5344CB8AC3E}">
        <p14:creationId xmlns:p14="http://schemas.microsoft.com/office/powerpoint/2010/main" val="2556590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en-US" dirty="0"/>
              <a:t>Health Plan Strategy Map</a:t>
            </a:r>
            <a:endParaRPr lang="en-US" dirty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431260" y="1020643"/>
            <a:ext cx="9329480" cy="5472231"/>
            <a:chOff x="1697038" y="900952"/>
            <a:chExt cx="8804275" cy="5903073"/>
          </a:xfrm>
        </p:grpSpPr>
        <p:sp>
          <p:nvSpPr>
            <p:cNvPr id="6" name="Oval 51"/>
            <p:cNvSpPr>
              <a:spLocks noChangeAspect="1" noChangeArrowheads="1"/>
            </p:cNvSpPr>
            <p:nvPr/>
          </p:nvSpPr>
          <p:spPr bwMode="auto">
            <a:xfrm>
              <a:off x="8802688" y="6308725"/>
              <a:ext cx="1397000" cy="4953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25" rIns="0" bIns="27425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F6-Effectively manage administrative costs</a:t>
              </a:r>
            </a:p>
          </p:txBody>
        </p:sp>
        <p:sp>
          <p:nvSpPr>
            <p:cNvPr id="7" name="Oval 55"/>
            <p:cNvSpPr>
              <a:spLocks noChangeAspect="1" noChangeArrowheads="1"/>
            </p:cNvSpPr>
            <p:nvPr/>
          </p:nvSpPr>
          <p:spPr bwMode="auto">
            <a:xfrm>
              <a:off x="2090738" y="6234114"/>
              <a:ext cx="1624012" cy="5476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25" rIns="0" bIns="27425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F2-Retain and grow membership through responsible rating and underwriting practices</a:t>
              </a:r>
            </a:p>
          </p:txBody>
        </p:sp>
        <p:sp>
          <p:nvSpPr>
            <p:cNvPr id="8" name="Oval 56"/>
            <p:cNvSpPr>
              <a:spLocks noChangeAspect="1" noChangeArrowheads="1"/>
            </p:cNvSpPr>
            <p:nvPr/>
          </p:nvSpPr>
          <p:spPr bwMode="auto">
            <a:xfrm>
              <a:off x="5638800" y="6437314"/>
              <a:ext cx="1354138" cy="3651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25" rIns="0" bIns="27425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F4-Maintain appropriate reserves</a:t>
              </a:r>
            </a:p>
          </p:txBody>
        </p:sp>
        <p:sp>
          <p:nvSpPr>
            <p:cNvPr id="9" name="Oval 57"/>
            <p:cNvSpPr>
              <a:spLocks noChangeAspect="1" noChangeArrowheads="1"/>
            </p:cNvSpPr>
            <p:nvPr/>
          </p:nvSpPr>
          <p:spPr bwMode="auto">
            <a:xfrm>
              <a:off x="7186613" y="6345239"/>
              <a:ext cx="1428750" cy="4476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25" rIns="0" bIns="27425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F5-Effectively manage </a:t>
              </a:r>
              <a:br>
                <a:rPr lang="en-US" altLang="en-US" sz="700" b="0" dirty="0">
                  <a:latin typeface="Helvetica" panose="020B0604020202020204" pitchFamily="34" charset="0"/>
                </a:rPr>
              </a:br>
              <a:r>
                <a:rPr lang="en-US" altLang="en-US" sz="700" b="0" dirty="0">
                  <a:latin typeface="Helvetica" panose="020B0604020202020204" pitchFamily="34" charset="0"/>
                </a:rPr>
                <a:t>benefit costs</a:t>
              </a:r>
            </a:p>
          </p:txBody>
        </p:sp>
        <p:sp>
          <p:nvSpPr>
            <p:cNvPr id="10" name="Oval 93"/>
            <p:cNvSpPr>
              <a:spLocks noChangeAspect="1" noChangeArrowheads="1"/>
            </p:cNvSpPr>
            <p:nvPr/>
          </p:nvSpPr>
          <p:spPr bwMode="auto">
            <a:xfrm>
              <a:off x="3822701" y="6291263"/>
              <a:ext cx="1579563" cy="5016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25" rIns="0" bIns="27425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F3-Generate income through prudent investment strategies</a:t>
              </a:r>
            </a:p>
          </p:txBody>
        </p:sp>
        <p:sp>
          <p:nvSpPr>
            <p:cNvPr id="11" name="Line 95"/>
            <p:cNvSpPr>
              <a:spLocks noChangeShapeType="1"/>
            </p:cNvSpPr>
            <p:nvPr/>
          </p:nvSpPr>
          <p:spPr bwMode="auto">
            <a:xfrm flipV="1">
              <a:off x="10501313" y="4851401"/>
              <a:ext cx="0" cy="822325"/>
            </a:xfrm>
            <a:prstGeom prst="line">
              <a:avLst/>
            </a:prstGeom>
            <a:noFill/>
            <a:ln w="57150">
              <a:solidFill>
                <a:srgbClr val="44355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AutoShape 2"/>
            <p:cNvSpPr>
              <a:spLocks noChangeArrowheads="1"/>
            </p:cNvSpPr>
            <p:nvPr/>
          </p:nvSpPr>
          <p:spPr bwMode="auto">
            <a:xfrm>
              <a:off x="3726991" y="1349855"/>
              <a:ext cx="288671" cy="254823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1744893" y="900952"/>
              <a:ext cx="8451709" cy="419273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B2B7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Mission:</a:t>
              </a:r>
              <a:r>
                <a:rPr lang="en-US" altLang="en-US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Support the health care needs of our customers through relationships, service, and overall excellence</a:t>
              </a:r>
            </a:p>
          </p:txBody>
        </p:sp>
        <p:sp>
          <p:nvSpPr>
            <p:cNvPr id="14" name="Rectangle 4"/>
            <p:cNvSpPr>
              <a:spLocks noChangeAspect="1" noChangeArrowheads="1"/>
            </p:cNvSpPr>
            <p:nvPr/>
          </p:nvSpPr>
          <p:spPr bwMode="auto">
            <a:xfrm>
              <a:off x="5157993" y="2647674"/>
              <a:ext cx="1627050" cy="207562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91415" rIns="91415" bIns="91415"/>
            <a:lstStyle>
              <a:lvl1pPr marL="4572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9144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3716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8288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284413" indent="-455613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7416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31988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6560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41132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</a:pPr>
              <a:endParaRPr lang="en-US" altLang="en-US" sz="800" dirty="0">
                <a:latin typeface="Helvetica" panose="020B0604020202020204" pitchFamily="34" charset="0"/>
              </a:endParaRPr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5202760" y="2687675"/>
              <a:ext cx="1556041" cy="2133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B2B7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800" b="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Customer Communication / Service</a:t>
              </a:r>
            </a:p>
          </p:txBody>
        </p:sp>
        <p:sp>
          <p:nvSpPr>
            <p:cNvPr id="16" name="Oval 6"/>
            <p:cNvSpPr>
              <a:spLocks noChangeAspect="1" noChangeArrowheads="1"/>
            </p:cNvSpPr>
            <p:nvPr/>
          </p:nvSpPr>
          <p:spPr bwMode="auto">
            <a:xfrm>
              <a:off x="5296925" y="3018056"/>
              <a:ext cx="1318312" cy="56890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I7-Improve response to customer inquiries and problems</a:t>
              </a:r>
            </a:p>
          </p:txBody>
        </p:sp>
        <p:sp>
          <p:nvSpPr>
            <p:cNvPr id="17" name="Oval 7"/>
            <p:cNvSpPr>
              <a:spLocks noChangeAspect="1" noChangeArrowheads="1"/>
            </p:cNvSpPr>
            <p:nvPr/>
          </p:nvSpPr>
          <p:spPr bwMode="auto">
            <a:xfrm>
              <a:off x="5276857" y="3662520"/>
              <a:ext cx="1414021" cy="60742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I6-Educate members and sponsors on benefits, networks, and proactive health </a:t>
              </a: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3632827" y="4026976"/>
              <a:ext cx="1248846" cy="271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Char char="•"/>
              </a:pPr>
              <a:endParaRPr lang="en-US" altLang="en-US" sz="1300" dirty="0">
                <a:latin typeface="Helvetica" panose="020B0604020202020204" pitchFamily="34" charset="0"/>
              </a:endParaRPr>
            </a:p>
          </p:txBody>
        </p:sp>
        <p:sp>
          <p:nvSpPr>
            <p:cNvPr id="19" name="Rectangle 9"/>
            <p:cNvSpPr>
              <a:spLocks noChangeAspect="1" noChangeArrowheads="1"/>
            </p:cNvSpPr>
            <p:nvPr/>
          </p:nvSpPr>
          <p:spPr bwMode="auto">
            <a:xfrm>
              <a:off x="6865315" y="2647674"/>
              <a:ext cx="1633225" cy="2069694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91415" rIns="91415" bIns="91415"/>
            <a:lstStyle>
              <a:lvl1pPr marL="4572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9144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3716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8288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284413" indent="-455613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7416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31988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6560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41132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</a:pPr>
              <a:endParaRPr lang="en-US" altLang="en-US" sz="800" dirty="0">
                <a:latin typeface="Helvetica" panose="020B0604020202020204" pitchFamily="34" charset="0"/>
              </a:endParaRPr>
            </a:p>
          </p:txBody>
        </p:sp>
        <p:sp>
          <p:nvSpPr>
            <p:cNvPr id="20" name="Rectangle 10"/>
            <p:cNvSpPr>
              <a:spLocks noChangeAspect="1" noChangeArrowheads="1"/>
            </p:cNvSpPr>
            <p:nvPr/>
          </p:nvSpPr>
          <p:spPr bwMode="auto">
            <a:xfrm>
              <a:off x="8572638" y="2647674"/>
              <a:ext cx="1627050" cy="207562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91415" rIns="91415" bIns="91415"/>
            <a:lstStyle>
              <a:lvl1pPr marL="4572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9144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3716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8288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284413" indent="-455613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7416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31988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6560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41132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</a:pPr>
              <a:endParaRPr lang="en-US" altLang="en-US" sz="800" dirty="0">
                <a:latin typeface="Helvetica" panose="020B0604020202020204" pitchFamily="34" charset="0"/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4923352" y="1536528"/>
              <a:ext cx="5248549" cy="831137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0B2B7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6684703" y="1484674"/>
              <a:ext cx="3487198" cy="165931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endParaRPr lang="en-US" altLang="en-US" sz="1300" dirty="0">
                <a:latin typeface="Helvetica" panose="020B0604020202020204" pitchFamily="34" charset="0"/>
              </a:endParaRPr>
            </a:p>
          </p:txBody>
        </p:sp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4628507" y="1536528"/>
              <a:ext cx="4342403" cy="89039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0B2B7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24" name="Rectangle 14"/>
            <p:cNvSpPr>
              <a:spLocks noChangeArrowheads="1"/>
            </p:cNvSpPr>
            <p:nvPr/>
          </p:nvSpPr>
          <p:spPr bwMode="auto">
            <a:xfrm>
              <a:off x="4597633" y="1536528"/>
              <a:ext cx="4373277" cy="17037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endParaRPr lang="en-US" altLang="en-US" sz="1300" dirty="0">
                <a:latin typeface="Helvetica" panose="020B0604020202020204" pitchFamily="34" charset="0"/>
              </a:endParaRPr>
            </a:p>
          </p:txBody>
        </p:sp>
        <p:sp>
          <p:nvSpPr>
            <p:cNvPr id="25" name="Rectangle 15"/>
            <p:cNvSpPr>
              <a:spLocks noChangeArrowheads="1"/>
            </p:cNvSpPr>
            <p:nvPr/>
          </p:nvSpPr>
          <p:spPr bwMode="auto">
            <a:xfrm>
              <a:off x="9301260" y="1486156"/>
              <a:ext cx="736340" cy="2000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r"/>
              <a:r>
                <a:rPr lang="en-US" altLang="en-US" sz="800" b="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Community</a:t>
              </a:r>
            </a:p>
          </p:txBody>
        </p:sp>
        <p:sp>
          <p:nvSpPr>
            <p:cNvPr id="26" name="Rectangle 16"/>
            <p:cNvSpPr>
              <a:spLocks noChangeArrowheads="1"/>
            </p:cNvSpPr>
            <p:nvPr/>
          </p:nvSpPr>
          <p:spPr bwMode="auto">
            <a:xfrm>
              <a:off x="7927375" y="1554306"/>
              <a:ext cx="912321" cy="2000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r"/>
              <a:r>
                <a:rPr lang="en-US" altLang="en-US" sz="800" b="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Employer</a:t>
              </a:r>
            </a:p>
          </p:txBody>
        </p:sp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>
              <a:off x="1825164" y="1595789"/>
              <a:ext cx="3941044" cy="885954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0B2B7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28" name="Rectangle 18"/>
            <p:cNvSpPr>
              <a:spLocks noChangeArrowheads="1"/>
            </p:cNvSpPr>
            <p:nvPr/>
          </p:nvSpPr>
          <p:spPr bwMode="auto">
            <a:xfrm>
              <a:off x="1825164" y="1595789"/>
              <a:ext cx="3941044" cy="17037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endParaRPr lang="en-US" altLang="en-US" sz="1300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4687167" y="1615789"/>
              <a:ext cx="697748" cy="2000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r"/>
              <a:r>
                <a:rPr lang="en-US" altLang="en-US" sz="800" b="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Member</a:t>
              </a:r>
            </a:p>
          </p:txBody>
        </p:sp>
        <p:sp>
          <p:nvSpPr>
            <p:cNvPr id="30" name="Oval 20"/>
            <p:cNvSpPr>
              <a:spLocks noChangeArrowheads="1"/>
            </p:cNvSpPr>
            <p:nvPr/>
          </p:nvSpPr>
          <p:spPr bwMode="auto">
            <a:xfrm>
              <a:off x="7079888" y="1780980"/>
              <a:ext cx="856749" cy="59853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B2B7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25" rIns="0" bIns="27425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</a:pPr>
              <a:r>
                <a:rPr lang="en-US" altLang="en-US" sz="800" b="0" dirty="0">
                  <a:latin typeface="Helvetica" panose="020B0604020202020204" pitchFamily="34" charset="0"/>
                </a:rPr>
                <a:t>C5-“Meet our performance standards”</a:t>
              </a:r>
            </a:p>
          </p:txBody>
        </p:sp>
        <p:sp>
          <p:nvSpPr>
            <p:cNvPr id="31" name="Oval 21"/>
            <p:cNvSpPr>
              <a:spLocks noChangeArrowheads="1"/>
            </p:cNvSpPr>
            <p:nvPr/>
          </p:nvSpPr>
          <p:spPr bwMode="auto">
            <a:xfrm>
              <a:off x="4529710" y="1829870"/>
              <a:ext cx="1129982" cy="5940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B2B7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25" rIns="0" bIns="27425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</a:pPr>
              <a:r>
                <a:rPr lang="en-US" altLang="en-US" sz="800" b="0" dirty="0">
                  <a:latin typeface="Helvetica" panose="020B0604020202020204" pitchFamily="34" charset="0"/>
                </a:rPr>
                <a:t>C3-“Minimize and make predictable my out-of-pocket costs”</a:t>
              </a:r>
            </a:p>
          </p:txBody>
        </p:sp>
        <p:sp>
          <p:nvSpPr>
            <p:cNvPr id="32" name="Oval 22"/>
            <p:cNvSpPr>
              <a:spLocks noChangeArrowheads="1"/>
            </p:cNvSpPr>
            <p:nvPr/>
          </p:nvSpPr>
          <p:spPr bwMode="auto">
            <a:xfrm>
              <a:off x="1919330" y="1831352"/>
              <a:ext cx="1085214" cy="5896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B2B7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25" rIns="0" bIns="27425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</a:pPr>
              <a:r>
                <a:rPr lang="en-US" altLang="en-US" sz="800" b="0" dirty="0">
                  <a:latin typeface="Helvetica" panose="020B0604020202020204" pitchFamily="34" charset="0"/>
                </a:rPr>
                <a:t>C1-“Give me a broad choice of participating providers”</a:t>
              </a:r>
            </a:p>
          </p:txBody>
        </p:sp>
        <p:sp>
          <p:nvSpPr>
            <p:cNvPr id="33" name="Oval 23"/>
            <p:cNvSpPr>
              <a:spLocks noChangeArrowheads="1"/>
            </p:cNvSpPr>
            <p:nvPr/>
          </p:nvSpPr>
          <p:spPr bwMode="auto">
            <a:xfrm>
              <a:off x="3172807" y="1826907"/>
              <a:ext cx="1276632" cy="59705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B2B7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25" rIns="0" bIns="27425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</a:pPr>
              <a:r>
                <a:rPr lang="en-US" altLang="en-US" sz="750" b="0" dirty="0">
                  <a:latin typeface="Helvetica" panose="020B0604020202020204" pitchFamily="34" charset="0"/>
                </a:rPr>
                <a:t>C2-“Quickly and correctly pay my claims and minimize my hassles”</a:t>
              </a:r>
            </a:p>
          </p:txBody>
        </p:sp>
        <p:sp>
          <p:nvSpPr>
            <p:cNvPr id="34" name="Oval 24"/>
            <p:cNvSpPr>
              <a:spLocks noChangeArrowheads="1"/>
            </p:cNvSpPr>
            <p:nvPr/>
          </p:nvSpPr>
          <p:spPr bwMode="auto">
            <a:xfrm>
              <a:off x="5917489" y="1778016"/>
              <a:ext cx="1075952" cy="6059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B2B7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25" rIns="0" bIns="27425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</a:pPr>
              <a:r>
                <a:rPr lang="en-US" altLang="en-US" sz="750" b="0" dirty="0">
                  <a:latin typeface="Helvetica" panose="020B0604020202020204" pitchFamily="34" charset="0"/>
                </a:rPr>
                <a:t>C4-“Provide us with affordable healthcare coverage options”</a:t>
              </a:r>
            </a:p>
          </p:txBody>
        </p:sp>
        <p:sp>
          <p:nvSpPr>
            <p:cNvPr id="35" name="Oval 25"/>
            <p:cNvSpPr>
              <a:spLocks noChangeArrowheads="1"/>
            </p:cNvSpPr>
            <p:nvPr/>
          </p:nvSpPr>
          <p:spPr bwMode="auto">
            <a:xfrm>
              <a:off x="8100268" y="1789869"/>
              <a:ext cx="793457" cy="5807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B2B7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25" rIns="0" bIns="27425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</a:pPr>
              <a:r>
                <a:rPr lang="en-US" altLang="en-US" sz="800" b="0" dirty="0">
                  <a:latin typeface="Helvetica" panose="020B0604020202020204" pitchFamily="34" charset="0"/>
                </a:rPr>
                <a:t>C6-“Be easy to do business with”</a:t>
              </a:r>
            </a:p>
          </p:txBody>
        </p:sp>
        <p:sp>
          <p:nvSpPr>
            <p:cNvPr id="36" name="Oval 26"/>
            <p:cNvSpPr>
              <a:spLocks noChangeArrowheads="1"/>
            </p:cNvSpPr>
            <p:nvPr/>
          </p:nvSpPr>
          <p:spPr bwMode="auto">
            <a:xfrm>
              <a:off x="9029570" y="1726163"/>
              <a:ext cx="1105283" cy="5896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B2B7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25" rIns="0" bIns="27425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</a:pPr>
              <a:r>
                <a:rPr lang="en-US" altLang="en-US" sz="800" b="0" dirty="0">
                  <a:latin typeface="Helvetica" panose="020B0604020202020204" pitchFamily="34" charset="0"/>
                </a:rPr>
                <a:t>C7-“Play an appropriate role to </a:t>
              </a:r>
              <a:r>
                <a:rPr lang="en-US" altLang="en-US" sz="750" b="0" dirty="0">
                  <a:latin typeface="Helvetica" panose="020B0604020202020204" pitchFamily="34" charset="0"/>
                </a:rPr>
                <a:t>improve</a:t>
              </a:r>
              <a:r>
                <a:rPr lang="en-US" altLang="en-US" sz="800" b="0" dirty="0">
                  <a:latin typeface="Helvetica" panose="020B0604020202020204" pitchFamily="34" charset="0"/>
                </a:rPr>
                <a:t> the health of the community”</a:t>
              </a:r>
            </a:p>
          </p:txBody>
        </p:sp>
        <p:sp>
          <p:nvSpPr>
            <p:cNvPr id="37" name="Line 27"/>
            <p:cNvSpPr>
              <a:spLocks noChangeShapeType="1"/>
            </p:cNvSpPr>
            <p:nvPr/>
          </p:nvSpPr>
          <p:spPr bwMode="auto">
            <a:xfrm>
              <a:off x="1860669" y="2514336"/>
              <a:ext cx="8274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6908539" y="2687675"/>
              <a:ext cx="1559128" cy="2133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B2B7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800" b="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Operational Excellence</a:t>
              </a:r>
            </a:p>
          </p:txBody>
        </p:sp>
        <p:sp>
          <p:nvSpPr>
            <p:cNvPr id="39" name="Text Box 29"/>
            <p:cNvSpPr txBox="1">
              <a:spLocks noChangeArrowheads="1"/>
            </p:cNvSpPr>
            <p:nvPr/>
          </p:nvSpPr>
          <p:spPr bwMode="auto">
            <a:xfrm>
              <a:off x="8609686" y="2687675"/>
              <a:ext cx="1556041" cy="2133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B2B7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800" b="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Community / Regulatory</a:t>
              </a:r>
            </a:p>
          </p:txBody>
        </p:sp>
        <p:sp>
          <p:nvSpPr>
            <p:cNvPr id="40" name="Line 30"/>
            <p:cNvSpPr>
              <a:spLocks noChangeShapeType="1"/>
            </p:cNvSpPr>
            <p:nvPr/>
          </p:nvSpPr>
          <p:spPr bwMode="auto">
            <a:xfrm>
              <a:off x="1845232" y="4795889"/>
              <a:ext cx="8274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1" name="Oval 31"/>
            <p:cNvSpPr>
              <a:spLocks noChangeArrowheads="1"/>
            </p:cNvSpPr>
            <p:nvPr/>
          </p:nvSpPr>
          <p:spPr bwMode="auto">
            <a:xfrm>
              <a:off x="4054254" y="5112936"/>
              <a:ext cx="1778332" cy="6385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25" rIns="0" bIns="27425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L2-Ensure employees have clear line-of-site to our organization’s strategy</a:t>
              </a:r>
            </a:p>
          </p:txBody>
        </p:sp>
        <p:sp>
          <p:nvSpPr>
            <p:cNvPr id="42" name="Oval 32"/>
            <p:cNvSpPr>
              <a:spLocks noChangeArrowheads="1"/>
            </p:cNvSpPr>
            <p:nvPr/>
          </p:nvSpPr>
          <p:spPr bwMode="auto">
            <a:xfrm>
              <a:off x="2072154" y="5101084"/>
              <a:ext cx="1778332" cy="63705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25" rIns="0" bIns="27425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L1-Recruit and retain employees to enhance our performance, values, and competencies</a:t>
              </a:r>
            </a:p>
          </p:txBody>
        </p:sp>
        <p:sp>
          <p:nvSpPr>
            <p:cNvPr id="43" name="Oval 33"/>
            <p:cNvSpPr>
              <a:spLocks noChangeArrowheads="1"/>
            </p:cNvSpPr>
            <p:nvPr/>
          </p:nvSpPr>
          <p:spPr bwMode="auto">
            <a:xfrm>
              <a:off x="6073401" y="5112936"/>
              <a:ext cx="1778332" cy="64002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25" rIns="0" bIns="27425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L3-Develop and promote whole company perspective and adaptability</a:t>
              </a:r>
            </a:p>
          </p:txBody>
        </p:sp>
        <p:sp>
          <p:nvSpPr>
            <p:cNvPr id="44" name="Rectangle 34"/>
            <p:cNvSpPr>
              <a:spLocks noChangeArrowheads="1"/>
            </p:cNvSpPr>
            <p:nvPr/>
          </p:nvSpPr>
          <p:spPr bwMode="auto">
            <a:xfrm>
              <a:off x="3212943" y="4865521"/>
              <a:ext cx="1441807" cy="171857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B2B7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800" b="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Skills / Competencies</a:t>
              </a:r>
              <a:endParaRPr lang="en-US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45" name="Rectangle 35"/>
            <p:cNvSpPr>
              <a:spLocks noChangeArrowheads="1"/>
            </p:cNvSpPr>
            <p:nvPr/>
          </p:nvSpPr>
          <p:spPr bwMode="auto">
            <a:xfrm>
              <a:off x="6241664" y="4856631"/>
              <a:ext cx="1443351" cy="1703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B2B7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800" b="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Culture / Leadership</a:t>
              </a:r>
              <a:endParaRPr lang="en-US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46" name="Rectangle 36"/>
            <p:cNvSpPr>
              <a:spLocks noChangeArrowheads="1"/>
            </p:cNvSpPr>
            <p:nvPr/>
          </p:nvSpPr>
          <p:spPr bwMode="auto">
            <a:xfrm>
              <a:off x="8245375" y="4883299"/>
              <a:ext cx="1441807" cy="1703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B2B7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800" b="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Technology / Information</a:t>
              </a:r>
            </a:p>
          </p:txBody>
        </p:sp>
        <p:sp>
          <p:nvSpPr>
            <p:cNvPr id="47" name="Rectangle 37"/>
            <p:cNvSpPr>
              <a:spLocks noChangeAspect="1" noChangeArrowheads="1"/>
            </p:cNvSpPr>
            <p:nvPr/>
          </p:nvSpPr>
          <p:spPr bwMode="auto">
            <a:xfrm rot="6555">
              <a:off x="1706300" y="4767740"/>
              <a:ext cx="673049" cy="2429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800" i="1" dirty="0">
                  <a:latin typeface="Helvetica" panose="020B0604020202020204" pitchFamily="34" charset="0"/>
                </a:rPr>
                <a:t>Learning</a:t>
              </a:r>
            </a:p>
          </p:txBody>
        </p:sp>
        <p:sp>
          <p:nvSpPr>
            <p:cNvPr id="48" name="Rectangle 38"/>
            <p:cNvSpPr>
              <a:spLocks noChangeAspect="1" noChangeArrowheads="1"/>
            </p:cNvSpPr>
            <p:nvPr/>
          </p:nvSpPr>
          <p:spPr bwMode="auto">
            <a:xfrm rot="6555">
              <a:off x="1706300" y="1394301"/>
              <a:ext cx="673049" cy="244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800" i="1" dirty="0">
                  <a:latin typeface="Helvetica" panose="020B0604020202020204" pitchFamily="34" charset="0"/>
                </a:rPr>
                <a:t>Customer</a:t>
              </a:r>
            </a:p>
          </p:txBody>
        </p:sp>
        <p:sp>
          <p:nvSpPr>
            <p:cNvPr id="49" name="AutoShape 39"/>
            <p:cNvSpPr>
              <a:spLocks noChangeArrowheads="1"/>
            </p:cNvSpPr>
            <p:nvPr/>
          </p:nvSpPr>
          <p:spPr bwMode="auto">
            <a:xfrm>
              <a:off x="5894333" y="1349855"/>
              <a:ext cx="284039" cy="177783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50" name="AutoShape 40"/>
            <p:cNvSpPr>
              <a:spLocks noChangeArrowheads="1"/>
            </p:cNvSpPr>
            <p:nvPr/>
          </p:nvSpPr>
          <p:spPr bwMode="auto">
            <a:xfrm>
              <a:off x="8123423" y="1349855"/>
              <a:ext cx="284039" cy="134819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51" name="Oval 41"/>
            <p:cNvSpPr>
              <a:spLocks noChangeAspect="1" noChangeArrowheads="1"/>
            </p:cNvSpPr>
            <p:nvPr/>
          </p:nvSpPr>
          <p:spPr bwMode="auto">
            <a:xfrm>
              <a:off x="6985723" y="3647705"/>
              <a:ext cx="1435633" cy="5333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I9-Systematically improve quality and service levels of transactional processes</a:t>
              </a:r>
            </a:p>
          </p:txBody>
        </p:sp>
        <p:sp>
          <p:nvSpPr>
            <p:cNvPr id="52" name="Oval 42"/>
            <p:cNvSpPr>
              <a:spLocks noChangeAspect="1" noChangeArrowheads="1"/>
            </p:cNvSpPr>
            <p:nvPr/>
          </p:nvSpPr>
          <p:spPr bwMode="auto">
            <a:xfrm>
              <a:off x="6939413" y="2929164"/>
              <a:ext cx="1478856" cy="6429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I10-Selectively improve key processes for efficiency and value,  and apply IT solutions as appropriate </a:t>
              </a:r>
            </a:p>
          </p:txBody>
        </p:sp>
        <p:sp>
          <p:nvSpPr>
            <p:cNvPr id="53" name="Oval 43"/>
            <p:cNvSpPr>
              <a:spLocks noChangeAspect="1" noChangeArrowheads="1"/>
            </p:cNvSpPr>
            <p:nvPr/>
          </p:nvSpPr>
          <p:spPr bwMode="auto">
            <a:xfrm>
              <a:off x="7887239" y="4127720"/>
              <a:ext cx="1420196" cy="5229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I8-Ensure compliance and make the best of compliance mandates to drive improvements</a:t>
              </a:r>
            </a:p>
          </p:txBody>
        </p:sp>
        <p:sp>
          <p:nvSpPr>
            <p:cNvPr id="54" name="Oval 44"/>
            <p:cNvSpPr>
              <a:spLocks noChangeAspect="1" noChangeArrowheads="1"/>
            </p:cNvSpPr>
            <p:nvPr/>
          </p:nvSpPr>
          <p:spPr bwMode="auto">
            <a:xfrm>
              <a:off x="8597337" y="2967684"/>
              <a:ext cx="1432545" cy="5333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I12-Educate the public about healthcare issues, our positions, and our mission</a:t>
              </a:r>
            </a:p>
          </p:txBody>
        </p:sp>
        <p:sp>
          <p:nvSpPr>
            <p:cNvPr id="55" name="Oval 45"/>
            <p:cNvSpPr>
              <a:spLocks noChangeAspect="1" noChangeArrowheads="1"/>
            </p:cNvSpPr>
            <p:nvPr/>
          </p:nvSpPr>
          <p:spPr bwMode="auto">
            <a:xfrm>
              <a:off x="8816541" y="3578073"/>
              <a:ext cx="1333749" cy="57335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I11-Monitor and strive to influence regulatory/ legislative activities to achieve our mission</a:t>
              </a:r>
            </a:p>
          </p:txBody>
        </p:sp>
        <p:cxnSp>
          <p:nvCxnSpPr>
            <p:cNvPr id="56" name="AutoShape 46"/>
            <p:cNvCxnSpPr>
              <a:cxnSpLocks noChangeShapeType="1"/>
              <a:stCxn id="53" idx="0"/>
              <a:endCxn id="54" idx="3"/>
            </p:cNvCxnSpPr>
            <p:nvPr/>
          </p:nvCxnSpPr>
          <p:spPr bwMode="auto">
            <a:xfrm rot="16200000">
              <a:off x="8349704" y="3670145"/>
              <a:ext cx="705207" cy="209942"/>
            </a:xfrm>
            <a:prstGeom prst="curvedConnector3">
              <a:avLst>
                <a:gd name="adj1" fmla="val 4432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Oval 47"/>
            <p:cNvSpPr>
              <a:spLocks noChangeArrowheads="1"/>
            </p:cNvSpPr>
            <p:nvPr/>
          </p:nvSpPr>
          <p:spPr bwMode="auto">
            <a:xfrm>
              <a:off x="8112618" y="5112936"/>
              <a:ext cx="1778332" cy="64002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25" rIns="0" bIns="27425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L4-Provide employees with more immediate access to accurate, actionable and consistent information</a:t>
              </a:r>
            </a:p>
          </p:txBody>
        </p:sp>
        <p:sp>
          <p:nvSpPr>
            <p:cNvPr id="58" name="Line 48"/>
            <p:cNvSpPr>
              <a:spLocks noChangeShapeType="1"/>
            </p:cNvSpPr>
            <p:nvPr/>
          </p:nvSpPr>
          <p:spPr bwMode="auto">
            <a:xfrm flipH="1">
              <a:off x="5969975" y="4803296"/>
              <a:ext cx="0" cy="10326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" name="Line 49"/>
            <p:cNvSpPr>
              <a:spLocks noChangeShapeType="1"/>
            </p:cNvSpPr>
            <p:nvPr/>
          </p:nvSpPr>
          <p:spPr bwMode="auto">
            <a:xfrm>
              <a:off x="7962879" y="4809223"/>
              <a:ext cx="4632" cy="10074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" name="Oval 50"/>
            <p:cNvSpPr>
              <a:spLocks noChangeAspect="1" noChangeArrowheads="1"/>
            </p:cNvSpPr>
            <p:nvPr/>
          </p:nvSpPr>
          <p:spPr bwMode="auto">
            <a:xfrm>
              <a:off x="5091614" y="5905553"/>
              <a:ext cx="1891022" cy="4118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25" rIns="0" bIns="27425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800" b="0" dirty="0">
                  <a:latin typeface="Helvetica" panose="020B0604020202020204" pitchFamily="34" charset="0"/>
                </a:rPr>
                <a:t>F1-Ensure responsible financial stewardship</a:t>
              </a:r>
            </a:p>
          </p:txBody>
        </p:sp>
        <p:cxnSp>
          <p:nvCxnSpPr>
            <p:cNvPr id="61" name="AutoShape 52"/>
            <p:cNvCxnSpPr>
              <a:cxnSpLocks noChangeShapeType="1"/>
              <a:stCxn id="8" idx="0"/>
              <a:endCxn id="60" idx="4"/>
            </p:cNvCxnSpPr>
            <p:nvPr/>
          </p:nvCxnSpPr>
          <p:spPr bwMode="auto">
            <a:xfrm rot="5400000" flipH="1">
              <a:off x="6052054" y="6303261"/>
              <a:ext cx="122967" cy="151282"/>
            </a:xfrm>
            <a:prstGeom prst="curvedConnector3">
              <a:avLst>
                <a:gd name="adj1" fmla="val 4939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AutoShape 53"/>
            <p:cNvCxnSpPr>
              <a:cxnSpLocks noChangeShapeType="1"/>
              <a:stCxn id="7" idx="0"/>
              <a:endCxn id="60" idx="2"/>
            </p:cNvCxnSpPr>
            <p:nvPr/>
          </p:nvCxnSpPr>
          <p:spPr bwMode="auto">
            <a:xfrm rot="16200000">
              <a:off x="3911296" y="5070433"/>
              <a:ext cx="139264" cy="222137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AutoShape 54"/>
            <p:cNvCxnSpPr>
              <a:cxnSpLocks noChangeShapeType="1"/>
              <a:stCxn id="6" idx="0"/>
              <a:endCxn id="60" idx="6"/>
            </p:cNvCxnSpPr>
            <p:nvPr/>
          </p:nvCxnSpPr>
          <p:spPr bwMode="auto">
            <a:xfrm rot="5400000" flipH="1">
              <a:off x="8029781" y="5064340"/>
              <a:ext cx="208895" cy="230318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AutoShape 58"/>
            <p:cNvCxnSpPr>
              <a:cxnSpLocks noChangeShapeType="1"/>
              <a:stCxn id="9" idx="0"/>
              <a:endCxn id="60" idx="5"/>
            </p:cNvCxnSpPr>
            <p:nvPr/>
          </p:nvCxnSpPr>
          <p:spPr bwMode="auto">
            <a:xfrm rot="5400000" flipH="1">
              <a:off x="7169158" y="5793832"/>
              <a:ext cx="97781" cy="1023468"/>
            </a:xfrm>
            <a:prstGeom prst="curvedConnector3">
              <a:avLst>
                <a:gd name="adj1" fmla="val 1818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9035745" y="6003334"/>
              <a:ext cx="1045078" cy="1703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B2B7D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800" b="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Efficiency / Cost</a:t>
              </a:r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1769591" y="6015186"/>
              <a:ext cx="1113002" cy="171857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B2B7D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800" b="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Growth / Revenue</a:t>
              </a:r>
            </a:p>
          </p:txBody>
        </p:sp>
        <p:sp>
          <p:nvSpPr>
            <p:cNvPr id="67" name="Rectangle 61"/>
            <p:cNvSpPr>
              <a:spLocks noChangeAspect="1" noChangeArrowheads="1"/>
            </p:cNvSpPr>
            <p:nvPr/>
          </p:nvSpPr>
          <p:spPr bwMode="auto">
            <a:xfrm rot="6555">
              <a:off x="1706300" y="5828514"/>
              <a:ext cx="673049" cy="2429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800" i="1" dirty="0">
                  <a:latin typeface="Helvetica" panose="020B0604020202020204" pitchFamily="34" charset="0"/>
                </a:rPr>
                <a:t>Financial</a:t>
              </a:r>
            </a:p>
          </p:txBody>
        </p:sp>
        <p:sp>
          <p:nvSpPr>
            <p:cNvPr id="68" name="Line 62"/>
            <p:cNvSpPr>
              <a:spLocks noChangeShapeType="1"/>
            </p:cNvSpPr>
            <p:nvPr/>
          </p:nvSpPr>
          <p:spPr bwMode="auto">
            <a:xfrm>
              <a:off x="1856038" y="5849255"/>
              <a:ext cx="8274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" name="AutoShape 63"/>
            <p:cNvSpPr>
              <a:spLocks noChangeArrowheads="1"/>
            </p:cNvSpPr>
            <p:nvPr/>
          </p:nvSpPr>
          <p:spPr bwMode="auto">
            <a:xfrm>
              <a:off x="8010734" y="5872960"/>
              <a:ext cx="246991" cy="180746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70" name="Arc 64"/>
            <p:cNvSpPr>
              <a:spLocks/>
            </p:cNvSpPr>
            <p:nvPr/>
          </p:nvSpPr>
          <p:spPr bwMode="auto">
            <a:xfrm flipV="1">
              <a:off x="4951139" y="6228526"/>
              <a:ext cx="325718" cy="254823"/>
            </a:xfrm>
            <a:custGeom>
              <a:avLst/>
              <a:gdLst>
                <a:gd name="T0" fmla="*/ 287711 w 21600"/>
                <a:gd name="T1" fmla="*/ 0 h 11644"/>
                <a:gd name="T2" fmla="*/ 334838 w 21600"/>
                <a:gd name="T3" fmla="*/ 273050 h 11644"/>
                <a:gd name="T4" fmla="*/ 0 w 21600"/>
                <a:gd name="T5" fmla="*/ 259379 h 116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1644" fill="none" extrusionOk="0">
                  <a:moveTo>
                    <a:pt x="18553" y="-1"/>
                  </a:moveTo>
                  <a:cubicBezTo>
                    <a:pt x="20547" y="3344"/>
                    <a:pt x="21600" y="7166"/>
                    <a:pt x="21600" y="11061"/>
                  </a:cubicBezTo>
                  <a:cubicBezTo>
                    <a:pt x="21600" y="11255"/>
                    <a:pt x="21597" y="11449"/>
                    <a:pt x="21592" y="11644"/>
                  </a:cubicBezTo>
                </a:path>
                <a:path w="21600" h="11644" stroke="0" extrusionOk="0">
                  <a:moveTo>
                    <a:pt x="18553" y="-1"/>
                  </a:moveTo>
                  <a:cubicBezTo>
                    <a:pt x="20547" y="3344"/>
                    <a:pt x="21600" y="7166"/>
                    <a:pt x="21600" y="11061"/>
                  </a:cubicBezTo>
                  <a:cubicBezTo>
                    <a:pt x="21600" y="11255"/>
                    <a:pt x="21597" y="11449"/>
                    <a:pt x="21592" y="11644"/>
                  </a:cubicBezTo>
                  <a:lnTo>
                    <a:pt x="0" y="11061"/>
                  </a:lnTo>
                  <a:lnTo>
                    <a:pt x="18553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71" name="AutoShape 65"/>
            <p:cNvCxnSpPr>
              <a:cxnSpLocks noChangeShapeType="1"/>
              <a:stCxn id="53" idx="2"/>
              <a:endCxn id="51" idx="4"/>
            </p:cNvCxnSpPr>
            <p:nvPr/>
          </p:nvCxnSpPr>
          <p:spPr bwMode="auto">
            <a:xfrm rot="10800000">
              <a:off x="7703539" y="4181055"/>
              <a:ext cx="183700" cy="208896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AutoShape 66"/>
            <p:cNvCxnSpPr>
              <a:cxnSpLocks noChangeShapeType="1"/>
              <a:stCxn id="51" idx="0"/>
              <a:endCxn id="52" idx="3"/>
            </p:cNvCxnSpPr>
            <p:nvPr/>
          </p:nvCxnSpPr>
          <p:spPr bwMode="auto">
            <a:xfrm rot="5400000" flipH="1">
              <a:off x="7344347" y="3288512"/>
              <a:ext cx="170375" cy="548010"/>
            </a:xfrm>
            <a:prstGeom prst="curvedConnector3">
              <a:avLst>
                <a:gd name="adj1" fmla="val 2174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3" name="AutoShape 67"/>
            <p:cNvSpPr>
              <a:spLocks noChangeArrowheads="1"/>
            </p:cNvSpPr>
            <p:nvPr/>
          </p:nvSpPr>
          <p:spPr bwMode="auto">
            <a:xfrm>
              <a:off x="3836594" y="5859626"/>
              <a:ext cx="246991" cy="179264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74" name="Rectangle 68"/>
            <p:cNvSpPr>
              <a:spLocks noChangeAspect="1" noChangeArrowheads="1"/>
            </p:cNvSpPr>
            <p:nvPr/>
          </p:nvSpPr>
          <p:spPr bwMode="auto">
            <a:xfrm>
              <a:off x="1737174" y="2647674"/>
              <a:ext cx="1630138" cy="2057842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91415" rIns="91415" bIns="91415"/>
            <a:lstStyle>
              <a:lvl1pPr marL="4572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9144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3716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8288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284413" indent="-455613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7416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31988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6560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41132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</a:pPr>
              <a:endParaRPr lang="en-US" altLang="en-US" sz="800" dirty="0">
                <a:latin typeface="Helvetica" panose="020B0604020202020204" pitchFamily="34" charset="0"/>
              </a:endParaRPr>
            </a:p>
          </p:txBody>
        </p:sp>
        <p:sp>
          <p:nvSpPr>
            <p:cNvPr id="75" name="Text Box 69"/>
            <p:cNvSpPr txBox="1">
              <a:spLocks noChangeArrowheads="1"/>
            </p:cNvSpPr>
            <p:nvPr/>
          </p:nvSpPr>
          <p:spPr bwMode="auto">
            <a:xfrm>
              <a:off x="1774223" y="2687675"/>
              <a:ext cx="1556041" cy="2133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B2B7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800" b="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Product Management</a:t>
              </a:r>
            </a:p>
          </p:txBody>
        </p:sp>
        <p:sp>
          <p:nvSpPr>
            <p:cNvPr id="76" name="Text Box 70"/>
            <p:cNvSpPr txBox="1">
              <a:spLocks noChangeArrowheads="1"/>
            </p:cNvSpPr>
            <p:nvPr/>
          </p:nvSpPr>
          <p:spPr bwMode="auto">
            <a:xfrm>
              <a:off x="1906980" y="4012161"/>
              <a:ext cx="1251933" cy="271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Char char="•"/>
              </a:pPr>
              <a:endParaRPr lang="en-US" altLang="en-US" sz="1300" dirty="0">
                <a:latin typeface="Helvetica" panose="020B0604020202020204" pitchFamily="34" charset="0"/>
              </a:endParaRPr>
            </a:p>
          </p:txBody>
        </p:sp>
        <p:sp>
          <p:nvSpPr>
            <p:cNvPr id="77" name="Rectangle 71"/>
            <p:cNvSpPr>
              <a:spLocks noChangeAspect="1" noChangeArrowheads="1"/>
            </p:cNvSpPr>
            <p:nvPr/>
          </p:nvSpPr>
          <p:spPr bwMode="auto">
            <a:xfrm>
              <a:off x="3438321" y="2647674"/>
              <a:ext cx="1633225" cy="20667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91415" rIns="91415" bIns="91415"/>
            <a:lstStyle>
              <a:lvl1pPr marL="4572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9144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3716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828800" indent="-4572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284413" indent="-455613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7416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31988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6560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4113213" indent="-455613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</a:pPr>
              <a:endParaRPr lang="en-US" altLang="en-US" sz="800" dirty="0">
                <a:latin typeface="Helvetica" panose="020B0604020202020204" pitchFamily="34" charset="0"/>
              </a:endParaRPr>
            </a:p>
          </p:txBody>
        </p:sp>
        <p:sp>
          <p:nvSpPr>
            <p:cNvPr id="78" name="Oval 72"/>
            <p:cNvSpPr>
              <a:spLocks noChangeAspect="1" noChangeArrowheads="1"/>
            </p:cNvSpPr>
            <p:nvPr/>
          </p:nvSpPr>
          <p:spPr bwMode="auto">
            <a:xfrm>
              <a:off x="2769903" y="4092163"/>
              <a:ext cx="1390866" cy="54520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I1-Develop and actively manage quality, cost effective provider networks/ contracts</a:t>
              </a:r>
            </a:p>
          </p:txBody>
        </p:sp>
        <p:sp>
          <p:nvSpPr>
            <p:cNvPr id="79" name="Oval 73"/>
            <p:cNvSpPr>
              <a:spLocks noChangeAspect="1" noChangeArrowheads="1"/>
            </p:cNvSpPr>
            <p:nvPr/>
          </p:nvSpPr>
          <p:spPr bwMode="auto">
            <a:xfrm>
              <a:off x="3646719" y="3517330"/>
              <a:ext cx="1389322" cy="6548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I4-Develop collaborative relations with providers to improve quality, cost effective health outcomes</a:t>
              </a:r>
            </a:p>
          </p:txBody>
        </p:sp>
        <p:sp>
          <p:nvSpPr>
            <p:cNvPr id="80" name="Oval 74"/>
            <p:cNvSpPr>
              <a:spLocks noChangeAspect="1" noChangeArrowheads="1"/>
            </p:cNvSpPr>
            <p:nvPr/>
          </p:nvSpPr>
          <p:spPr bwMode="auto">
            <a:xfrm>
              <a:off x="3481545" y="2952869"/>
              <a:ext cx="1498923" cy="5170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I5-Simplify administrative processes between providers and ourselves as appropriate</a:t>
              </a:r>
            </a:p>
          </p:txBody>
        </p:sp>
        <p:sp>
          <p:nvSpPr>
            <p:cNvPr id="81" name="Oval 75"/>
            <p:cNvSpPr>
              <a:spLocks noChangeAspect="1" noChangeArrowheads="1"/>
            </p:cNvSpPr>
            <p:nvPr/>
          </p:nvSpPr>
          <p:spPr bwMode="auto">
            <a:xfrm>
              <a:off x="1848320" y="3594370"/>
              <a:ext cx="1318312" cy="465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I2-Conduct </a:t>
              </a:r>
            </a:p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analysis for product development and enhancement</a:t>
              </a:r>
            </a:p>
          </p:txBody>
        </p:sp>
        <p:sp>
          <p:nvSpPr>
            <p:cNvPr id="82" name="Oval 76"/>
            <p:cNvSpPr>
              <a:spLocks noChangeAspect="1" noChangeArrowheads="1"/>
            </p:cNvSpPr>
            <p:nvPr/>
          </p:nvSpPr>
          <p:spPr bwMode="auto">
            <a:xfrm>
              <a:off x="1891543" y="3012130"/>
              <a:ext cx="1316768" cy="4666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700" b="0" dirty="0">
                  <a:latin typeface="Helvetica" panose="020B0604020202020204" pitchFamily="34" charset="0"/>
                </a:rPr>
                <a:t>I3-Excel at benefit cost management programs</a:t>
              </a:r>
            </a:p>
          </p:txBody>
        </p:sp>
        <p:sp>
          <p:nvSpPr>
            <p:cNvPr id="83" name="AutoShape 77"/>
            <p:cNvSpPr>
              <a:spLocks noChangeArrowheads="1"/>
            </p:cNvSpPr>
            <p:nvPr/>
          </p:nvSpPr>
          <p:spPr bwMode="auto">
            <a:xfrm>
              <a:off x="5005167" y="4693663"/>
              <a:ext cx="208399" cy="14519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cxnSp>
          <p:nvCxnSpPr>
            <p:cNvPr id="84" name="AutoShape 78"/>
            <p:cNvCxnSpPr>
              <a:cxnSpLocks noChangeShapeType="1"/>
              <a:stCxn id="53" idx="6"/>
              <a:endCxn id="55" idx="4"/>
            </p:cNvCxnSpPr>
            <p:nvPr/>
          </p:nvCxnSpPr>
          <p:spPr bwMode="auto">
            <a:xfrm flipV="1">
              <a:off x="9307435" y="4151424"/>
              <a:ext cx="175981" cy="238526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AutoShape 79"/>
            <p:cNvCxnSpPr>
              <a:cxnSpLocks noChangeShapeType="1"/>
              <a:stCxn id="78" idx="0"/>
              <a:endCxn id="80" idx="3"/>
            </p:cNvCxnSpPr>
            <p:nvPr/>
          </p:nvCxnSpPr>
          <p:spPr bwMode="auto">
            <a:xfrm rot="16200000">
              <a:off x="3234529" y="3625943"/>
              <a:ext cx="697799" cy="234641"/>
            </a:xfrm>
            <a:prstGeom prst="curvedConnector3">
              <a:avLst>
                <a:gd name="adj1" fmla="val 4458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AutoShape 80"/>
            <p:cNvCxnSpPr>
              <a:cxnSpLocks noChangeShapeType="1"/>
              <a:stCxn id="78" idx="6"/>
              <a:endCxn id="79" idx="4"/>
            </p:cNvCxnSpPr>
            <p:nvPr/>
          </p:nvCxnSpPr>
          <p:spPr bwMode="auto">
            <a:xfrm flipV="1">
              <a:off x="4160769" y="4172166"/>
              <a:ext cx="180611" cy="19259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AutoShape 81"/>
            <p:cNvCxnSpPr>
              <a:cxnSpLocks noChangeShapeType="1"/>
              <a:stCxn id="79" idx="7"/>
              <a:endCxn id="80" idx="5"/>
            </p:cNvCxnSpPr>
            <p:nvPr/>
          </p:nvCxnSpPr>
          <p:spPr bwMode="auto">
            <a:xfrm rot="5400000" flipH="1">
              <a:off x="4687136" y="3468492"/>
              <a:ext cx="219266" cy="71010"/>
            </a:xfrm>
            <a:prstGeom prst="curvedConnector3">
              <a:avLst>
                <a:gd name="adj1" fmla="val 5473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AutoShape 82"/>
            <p:cNvCxnSpPr>
              <a:cxnSpLocks noChangeShapeType="1"/>
              <a:stCxn id="78" idx="2"/>
              <a:endCxn id="81" idx="4"/>
            </p:cNvCxnSpPr>
            <p:nvPr/>
          </p:nvCxnSpPr>
          <p:spPr bwMode="auto">
            <a:xfrm rot="10800000">
              <a:off x="2507475" y="4059569"/>
              <a:ext cx="262427" cy="30519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AutoShape 83"/>
            <p:cNvCxnSpPr>
              <a:cxnSpLocks noChangeShapeType="1"/>
              <a:stCxn id="81" idx="0"/>
              <a:endCxn id="82" idx="3"/>
            </p:cNvCxnSpPr>
            <p:nvPr/>
          </p:nvCxnSpPr>
          <p:spPr bwMode="auto">
            <a:xfrm rot="5400000" flipH="1">
              <a:off x="2204135" y="3291029"/>
              <a:ext cx="183709" cy="422971"/>
            </a:xfrm>
            <a:prstGeom prst="curvedConnector3">
              <a:avLst>
                <a:gd name="adj1" fmla="val 3145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Text Box 84"/>
            <p:cNvSpPr txBox="1">
              <a:spLocks noChangeArrowheads="1"/>
            </p:cNvSpPr>
            <p:nvPr/>
          </p:nvSpPr>
          <p:spPr bwMode="auto">
            <a:xfrm>
              <a:off x="3484632" y="2687675"/>
              <a:ext cx="1556041" cy="2133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B2B7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800" b="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Provider Relationships</a:t>
              </a:r>
            </a:p>
          </p:txBody>
        </p:sp>
        <p:sp>
          <p:nvSpPr>
            <p:cNvPr id="91" name="AutoShape 85"/>
            <p:cNvSpPr>
              <a:spLocks noChangeArrowheads="1"/>
            </p:cNvSpPr>
            <p:nvPr/>
          </p:nvSpPr>
          <p:spPr bwMode="auto">
            <a:xfrm>
              <a:off x="5009799" y="2501002"/>
              <a:ext cx="209942" cy="14667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92" name="AutoShape 86"/>
            <p:cNvSpPr>
              <a:spLocks noChangeArrowheads="1"/>
            </p:cNvSpPr>
            <p:nvPr/>
          </p:nvSpPr>
          <p:spPr bwMode="auto">
            <a:xfrm>
              <a:off x="3300932" y="2501002"/>
              <a:ext cx="209942" cy="14667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93" name="AutoShape 87"/>
            <p:cNvSpPr>
              <a:spLocks noChangeArrowheads="1"/>
            </p:cNvSpPr>
            <p:nvPr/>
          </p:nvSpPr>
          <p:spPr bwMode="auto">
            <a:xfrm>
              <a:off x="6723296" y="2501002"/>
              <a:ext cx="209942" cy="143709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94" name="AutoShape 88"/>
            <p:cNvSpPr>
              <a:spLocks noChangeArrowheads="1"/>
            </p:cNvSpPr>
            <p:nvPr/>
          </p:nvSpPr>
          <p:spPr bwMode="auto">
            <a:xfrm>
              <a:off x="8432161" y="2498039"/>
              <a:ext cx="208399" cy="14519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95" name="AutoShape 89"/>
            <p:cNvSpPr>
              <a:spLocks noChangeArrowheads="1"/>
            </p:cNvSpPr>
            <p:nvPr/>
          </p:nvSpPr>
          <p:spPr bwMode="auto">
            <a:xfrm>
              <a:off x="3294758" y="4693663"/>
              <a:ext cx="209942" cy="14519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96" name="AutoShape 90"/>
            <p:cNvSpPr>
              <a:spLocks noChangeArrowheads="1"/>
            </p:cNvSpPr>
            <p:nvPr/>
          </p:nvSpPr>
          <p:spPr bwMode="auto">
            <a:xfrm>
              <a:off x="6709402" y="4693663"/>
              <a:ext cx="230010" cy="14519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97" name="AutoShape 91"/>
            <p:cNvSpPr>
              <a:spLocks noChangeArrowheads="1"/>
            </p:cNvSpPr>
            <p:nvPr/>
          </p:nvSpPr>
          <p:spPr bwMode="auto">
            <a:xfrm>
              <a:off x="8425987" y="4693663"/>
              <a:ext cx="211486" cy="14519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98" name="Line 94"/>
            <p:cNvSpPr>
              <a:spLocks noChangeShapeType="1"/>
            </p:cNvSpPr>
            <p:nvPr/>
          </p:nvSpPr>
          <p:spPr bwMode="auto">
            <a:xfrm flipV="1">
              <a:off x="1697038" y="4960338"/>
              <a:ext cx="0" cy="767431"/>
            </a:xfrm>
            <a:prstGeom prst="line">
              <a:avLst/>
            </a:prstGeom>
            <a:noFill/>
            <a:ln w="57150">
              <a:solidFill>
                <a:srgbClr val="44355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9" name="Rectangle 96"/>
            <p:cNvSpPr>
              <a:spLocks noChangeAspect="1" noChangeArrowheads="1"/>
            </p:cNvSpPr>
            <p:nvPr/>
          </p:nvSpPr>
          <p:spPr bwMode="auto">
            <a:xfrm rot="6555">
              <a:off x="1706300" y="2483224"/>
              <a:ext cx="703923" cy="2429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800" i="1" dirty="0">
                  <a:latin typeface="Helvetica" panose="020B0604020202020204" pitchFamily="34" charset="0"/>
                </a:rPr>
                <a:t>Internal</a:t>
              </a:r>
            </a:p>
          </p:txBody>
        </p:sp>
      </p:grpSp>
      <p:sp>
        <p:nvSpPr>
          <p:cNvPr id="100" name="Footer Placeholder 1">
            <a:extLst>
              <a:ext uri="{FF2B5EF4-FFF2-40B4-BE49-F238E27FC236}">
                <a16:creationId xmlns:a16="http://schemas.microsoft.com/office/drawing/2014/main" id="{04735653-65C5-4CC5-AF67-973AE8BD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53835"/>
            <a:ext cx="4114800" cy="365125"/>
          </a:xfrm>
        </p:spPr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933523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en-US" dirty="0"/>
              <a:t>Health Plan Strategy Map</a:t>
            </a:r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1912703" y="805454"/>
            <a:ext cx="8366593" cy="5955421"/>
            <a:chOff x="1682750" y="504826"/>
            <a:chExt cx="8875714" cy="6191249"/>
          </a:xfrm>
        </p:grpSpPr>
        <p:sp>
          <p:nvSpPr>
            <p:cNvPr id="74" name="Rectangle 20"/>
            <p:cNvSpPr>
              <a:spLocks noChangeAspect="1" noChangeArrowheads="1"/>
            </p:cNvSpPr>
            <p:nvPr/>
          </p:nvSpPr>
          <p:spPr bwMode="auto">
            <a:xfrm rot="16208022">
              <a:off x="1372394" y="5895181"/>
              <a:ext cx="1111250" cy="490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300" i="1" dirty="0">
                  <a:latin typeface="Helvetica" panose="020B0604020202020204" pitchFamily="34" charset="0"/>
                </a:rPr>
                <a:t>Learning &amp; Growth</a:t>
              </a: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1771650" y="504826"/>
              <a:ext cx="8786814" cy="5956300"/>
              <a:chOff x="1771650" y="504826"/>
              <a:chExt cx="8786814" cy="5956300"/>
            </a:xfrm>
          </p:grpSpPr>
          <p:cxnSp>
            <p:nvCxnSpPr>
              <p:cNvPr id="76" name="AutoShape 2"/>
              <p:cNvCxnSpPr>
                <a:cxnSpLocks noChangeShapeType="1"/>
              </p:cNvCxnSpPr>
              <p:nvPr/>
            </p:nvCxnSpPr>
            <p:spPr bwMode="auto">
              <a:xfrm rot="16200000">
                <a:off x="3502819" y="2524919"/>
                <a:ext cx="334962" cy="0"/>
              </a:xfrm>
              <a:prstGeom prst="straightConnector1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7" name="AutoShape 3"/>
              <p:cNvCxnSpPr>
                <a:cxnSpLocks noChangeShapeType="1"/>
              </p:cNvCxnSpPr>
              <p:nvPr/>
            </p:nvCxnSpPr>
            <p:spPr bwMode="auto">
              <a:xfrm flipV="1">
                <a:off x="6096000" y="2357438"/>
                <a:ext cx="0" cy="258762"/>
              </a:xfrm>
              <a:prstGeom prst="straightConnector1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8" name="Line 4"/>
              <p:cNvSpPr>
                <a:spLocks noChangeShapeType="1"/>
              </p:cNvSpPr>
              <p:nvPr/>
            </p:nvSpPr>
            <p:spPr bwMode="auto">
              <a:xfrm flipH="1">
                <a:off x="1809750" y="3871913"/>
                <a:ext cx="857250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9" name="AutoShape 5"/>
              <p:cNvSpPr>
                <a:spLocks noChangeArrowheads="1"/>
              </p:cNvSpPr>
              <p:nvPr/>
            </p:nvSpPr>
            <p:spPr bwMode="auto">
              <a:xfrm>
                <a:off x="3214688" y="3763963"/>
                <a:ext cx="177800" cy="222250"/>
              </a:xfrm>
              <a:prstGeom prst="upArrow">
                <a:avLst>
                  <a:gd name="adj1" fmla="val 50000"/>
                  <a:gd name="adj2" fmla="val 3125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80" name="AutoShape 6"/>
              <p:cNvSpPr>
                <a:spLocks noChangeArrowheads="1"/>
              </p:cNvSpPr>
              <p:nvPr/>
            </p:nvSpPr>
            <p:spPr bwMode="auto">
              <a:xfrm>
                <a:off x="6153150" y="3763963"/>
                <a:ext cx="177800" cy="222250"/>
              </a:xfrm>
              <a:prstGeom prst="upArrow">
                <a:avLst>
                  <a:gd name="adj1" fmla="val 50000"/>
                  <a:gd name="adj2" fmla="val 31250"/>
                </a:avLst>
              </a:prstGeom>
              <a:solidFill>
                <a:schemeClr val="bg2">
                  <a:lumMod val="25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81" name="AutoShape 7"/>
              <p:cNvSpPr>
                <a:spLocks noChangeArrowheads="1"/>
              </p:cNvSpPr>
              <p:nvPr/>
            </p:nvSpPr>
            <p:spPr bwMode="auto">
              <a:xfrm>
                <a:off x="9023351" y="3763963"/>
                <a:ext cx="176213" cy="222250"/>
              </a:xfrm>
              <a:prstGeom prst="upArrow">
                <a:avLst>
                  <a:gd name="adj1" fmla="val 50000"/>
                  <a:gd name="adj2" fmla="val 31531"/>
                </a:avLst>
              </a:prstGeom>
              <a:solidFill>
                <a:schemeClr val="bg2">
                  <a:lumMod val="25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82" name="Arc 8"/>
              <p:cNvSpPr>
                <a:spLocks/>
              </p:cNvSpPr>
              <p:nvPr/>
            </p:nvSpPr>
            <p:spPr bwMode="auto">
              <a:xfrm flipH="1" flipV="1">
                <a:off x="6451600" y="1123951"/>
                <a:ext cx="661988" cy="917575"/>
              </a:xfrm>
              <a:custGeom>
                <a:avLst/>
                <a:gdLst>
                  <a:gd name="T0" fmla="*/ 0 w 21600"/>
                  <a:gd name="T1" fmla="*/ 0 h 21600"/>
                  <a:gd name="T2" fmla="*/ 661988 w 21600"/>
                  <a:gd name="T3" fmla="*/ 917575 h 21600"/>
                  <a:gd name="T4" fmla="*/ 0 w 21600"/>
                  <a:gd name="T5" fmla="*/ 91757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chemeClr val="bg2">
                    <a:lumMod val="2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3" name="Arc 9"/>
              <p:cNvSpPr>
                <a:spLocks/>
              </p:cNvSpPr>
              <p:nvPr/>
            </p:nvSpPr>
            <p:spPr bwMode="auto">
              <a:xfrm flipV="1">
                <a:off x="5734050" y="1123951"/>
                <a:ext cx="660400" cy="917575"/>
              </a:xfrm>
              <a:custGeom>
                <a:avLst/>
                <a:gdLst>
                  <a:gd name="T0" fmla="*/ 0 w 21600"/>
                  <a:gd name="T1" fmla="*/ 0 h 21600"/>
                  <a:gd name="T2" fmla="*/ 660400 w 21600"/>
                  <a:gd name="T3" fmla="*/ 917575 h 21600"/>
                  <a:gd name="T4" fmla="*/ 0 w 21600"/>
                  <a:gd name="T5" fmla="*/ 91757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chemeClr val="bg2">
                    <a:lumMod val="2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4" name="Rectangle 10"/>
              <p:cNvSpPr>
                <a:spLocks noChangeArrowheads="1"/>
              </p:cNvSpPr>
              <p:nvPr/>
            </p:nvSpPr>
            <p:spPr bwMode="auto">
              <a:xfrm>
                <a:off x="8228014" y="2820989"/>
                <a:ext cx="2287587" cy="6762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85" name="Rectangle 11"/>
              <p:cNvSpPr>
                <a:spLocks noChangeArrowheads="1"/>
              </p:cNvSpPr>
              <p:nvPr/>
            </p:nvSpPr>
            <p:spPr bwMode="auto">
              <a:xfrm>
                <a:off x="6578601" y="2960688"/>
                <a:ext cx="1573213" cy="6223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86" name="Rectangle 12"/>
              <p:cNvSpPr>
                <a:spLocks noChangeArrowheads="1"/>
              </p:cNvSpPr>
              <p:nvPr/>
            </p:nvSpPr>
            <p:spPr bwMode="auto">
              <a:xfrm>
                <a:off x="2311400" y="3983038"/>
                <a:ext cx="1778000" cy="155416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87" name="Rectangle 13"/>
              <p:cNvSpPr>
                <a:spLocks noChangeArrowheads="1"/>
              </p:cNvSpPr>
              <p:nvPr/>
            </p:nvSpPr>
            <p:spPr bwMode="auto">
              <a:xfrm>
                <a:off x="4311650" y="3983038"/>
                <a:ext cx="1792288" cy="155416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88" name="Rectangle 14"/>
              <p:cNvSpPr>
                <a:spLocks noChangeArrowheads="1"/>
              </p:cNvSpPr>
              <p:nvPr/>
            </p:nvSpPr>
            <p:spPr bwMode="auto">
              <a:xfrm>
                <a:off x="6332538" y="3984626"/>
                <a:ext cx="1866900" cy="15525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89" name="Rectangle 15"/>
              <p:cNvSpPr>
                <a:spLocks noChangeArrowheads="1"/>
              </p:cNvSpPr>
              <p:nvPr/>
            </p:nvSpPr>
            <p:spPr bwMode="auto">
              <a:xfrm>
                <a:off x="8443913" y="3984626"/>
                <a:ext cx="1790700" cy="15525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90" name="Rectangle 16"/>
              <p:cNvSpPr>
                <a:spLocks noChangeArrowheads="1"/>
              </p:cNvSpPr>
              <p:nvPr/>
            </p:nvSpPr>
            <p:spPr bwMode="auto">
              <a:xfrm>
                <a:off x="2144713" y="3101975"/>
                <a:ext cx="4381500" cy="6492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91" name="Rectangle 17"/>
              <p:cNvSpPr>
                <a:spLocks noChangeArrowheads="1"/>
              </p:cNvSpPr>
              <p:nvPr/>
            </p:nvSpPr>
            <p:spPr bwMode="auto">
              <a:xfrm>
                <a:off x="2222501" y="1160463"/>
                <a:ext cx="3541713" cy="147796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92" name="Rectangle 18"/>
              <p:cNvSpPr>
                <a:spLocks noChangeArrowheads="1"/>
              </p:cNvSpPr>
              <p:nvPr/>
            </p:nvSpPr>
            <p:spPr bwMode="auto">
              <a:xfrm>
                <a:off x="7096125" y="1168401"/>
                <a:ext cx="3290888" cy="14763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93" name="Rectangle 19"/>
              <p:cNvSpPr>
                <a:spLocks noChangeAspect="1" noChangeArrowheads="1"/>
              </p:cNvSpPr>
              <p:nvPr/>
            </p:nvSpPr>
            <p:spPr bwMode="auto">
              <a:xfrm rot="16206555">
                <a:off x="1418432" y="1021557"/>
                <a:ext cx="1019175" cy="284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300" i="1" dirty="0">
                    <a:latin typeface="Helvetica" panose="020B0604020202020204" pitchFamily="34" charset="0"/>
                  </a:rPr>
                  <a:t>Financial</a:t>
                </a:r>
              </a:p>
            </p:txBody>
          </p:sp>
          <p:sp>
            <p:nvSpPr>
              <p:cNvPr id="94" name="Line 21"/>
              <p:cNvSpPr>
                <a:spLocks noChangeShapeType="1"/>
              </p:cNvSpPr>
              <p:nvPr/>
            </p:nvSpPr>
            <p:spPr bwMode="auto">
              <a:xfrm flipH="1">
                <a:off x="1809750" y="2686050"/>
                <a:ext cx="857250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5" name="Line 22"/>
              <p:cNvSpPr>
                <a:spLocks noChangeShapeType="1"/>
              </p:cNvSpPr>
              <p:nvPr/>
            </p:nvSpPr>
            <p:spPr bwMode="auto">
              <a:xfrm flipH="1">
                <a:off x="1809750" y="5632450"/>
                <a:ext cx="857250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6" name="Rectangle 23"/>
              <p:cNvSpPr>
                <a:spLocks noChangeAspect="1" noChangeArrowheads="1"/>
              </p:cNvSpPr>
              <p:nvPr/>
            </p:nvSpPr>
            <p:spPr bwMode="auto">
              <a:xfrm rot="16206555">
                <a:off x="1476375" y="3079750"/>
                <a:ext cx="901700" cy="311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300" i="1" dirty="0">
                    <a:latin typeface="Helvetica" panose="020B0604020202020204" pitchFamily="34" charset="0"/>
                  </a:rPr>
                  <a:t>Customer</a:t>
                </a:r>
              </a:p>
            </p:txBody>
          </p:sp>
          <p:sp>
            <p:nvSpPr>
              <p:cNvPr id="97" name="Rectangle 24"/>
              <p:cNvSpPr>
                <a:spLocks noChangeAspect="1" noChangeArrowheads="1"/>
              </p:cNvSpPr>
              <p:nvPr/>
            </p:nvSpPr>
            <p:spPr bwMode="auto">
              <a:xfrm rot="16206555">
                <a:off x="1529557" y="4512470"/>
                <a:ext cx="796925" cy="2714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300" i="1" dirty="0">
                    <a:latin typeface="Helvetica" panose="020B0604020202020204" pitchFamily="34" charset="0"/>
                  </a:rPr>
                  <a:t>Internal</a:t>
                </a:r>
              </a:p>
            </p:txBody>
          </p:sp>
          <p:sp>
            <p:nvSpPr>
              <p:cNvPr id="98" name="AutoShape 25"/>
              <p:cNvSpPr>
                <a:spLocks noChangeArrowheads="1"/>
              </p:cNvSpPr>
              <p:nvPr/>
            </p:nvSpPr>
            <p:spPr bwMode="auto">
              <a:xfrm>
                <a:off x="3214688" y="2686051"/>
                <a:ext cx="177800" cy="225425"/>
              </a:xfrm>
              <a:prstGeom prst="upArrow">
                <a:avLst>
                  <a:gd name="adj1" fmla="val 50000"/>
                  <a:gd name="adj2" fmla="val 31696"/>
                </a:avLst>
              </a:prstGeom>
              <a:solidFill>
                <a:schemeClr val="bg2">
                  <a:lumMod val="25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99" name="AutoShape 26"/>
              <p:cNvSpPr>
                <a:spLocks noChangeArrowheads="1"/>
              </p:cNvSpPr>
              <p:nvPr/>
            </p:nvSpPr>
            <p:spPr bwMode="auto">
              <a:xfrm>
                <a:off x="6299203" y="2582611"/>
                <a:ext cx="177800" cy="225425"/>
              </a:xfrm>
              <a:prstGeom prst="upArrow">
                <a:avLst>
                  <a:gd name="adj1" fmla="val 50000"/>
                  <a:gd name="adj2" fmla="val 31696"/>
                </a:avLst>
              </a:prstGeom>
              <a:solidFill>
                <a:schemeClr val="bg2">
                  <a:lumMod val="25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100" name="AutoShape 27"/>
              <p:cNvSpPr>
                <a:spLocks noChangeArrowheads="1"/>
              </p:cNvSpPr>
              <p:nvPr/>
            </p:nvSpPr>
            <p:spPr bwMode="auto">
              <a:xfrm>
                <a:off x="8913590" y="2609739"/>
                <a:ext cx="176213" cy="225425"/>
              </a:xfrm>
              <a:prstGeom prst="upArrow">
                <a:avLst>
                  <a:gd name="adj1" fmla="val 50000"/>
                  <a:gd name="adj2" fmla="val 31982"/>
                </a:avLst>
              </a:prstGeom>
              <a:solidFill>
                <a:schemeClr val="bg2">
                  <a:lumMod val="25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101" name="Text Box 28"/>
              <p:cNvSpPr txBox="1">
                <a:spLocks noChangeArrowheads="1"/>
              </p:cNvSpPr>
              <p:nvPr/>
            </p:nvSpPr>
            <p:spPr bwMode="auto">
              <a:xfrm>
                <a:off x="2325688" y="4348164"/>
                <a:ext cx="1751012" cy="763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Create Defined Contribution Product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Build Tiered Networks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Couple Fee-for-Service with Risk Sharing</a:t>
                </a:r>
              </a:p>
            </p:txBody>
          </p:sp>
          <p:sp>
            <p:nvSpPr>
              <p:cNvPr id="102" name="Text Box 29"/>
              <p:cNvSpPr txBox="1">
                <a:spLocks noChangeArrowheads="1"/>
              </p:cNvSpPr>
              <p:nvPr/>
            </p:nvSpPr>
            <p:spPr bwMode="auto">
              <a:xfrm>
                <a:off x="4329113" y="4348163"/>
                <a:ext cx="1752600" cy="519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Improve Provider Relations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Expand Enrollee Services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Optimize Employer Service</a:t>
                </a:r>
              </a:p>
            </p:txBody>
          </p:sp>
          <p:sp>
            <p:nvSpPr>
              <p:cNvPr id="103" name="Text Box 30"/>
              <p:cNvSpPr txBox="1">
                <a:spLocks noChangeArrowheads="1"/>
              </p:cNvSpPr>
              <p:nvPr/>
            </p:nvSpPr>
            <p:spPr bwMode="auto">
              <a:xfrm>
                <a:off x="6437314" y="4348163"/>
                <a:ext cx="1747837" cy="519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 Automate Functionalities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Streamline Claims Processing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Refocus Utilization Review</a:t>
                </a:r>
              </a:p>
            </p:txBody>
          </p:sp>
          <p:sp>
            <p:nvSpPr>
              <p:cNvPr id="104" name="Text Box 31"/>
              <p:cNvSpPr txBox="1">
                <a:spLocks noChangeArrowheads="1"/>
              </p:cNvSpPr>
              <p:nvPr/>
            </p:nvSpPr>
            <p:spPr bwMode="auto">
              <a:xfrm>
                <a:off x="8458200" y="4348163"/>
                <a:ext cx="1752600" cy="641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HIPAA Compliance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Improve NCQA Rating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Respond to Patient Bill of Rights Legislation</a:t>
                </a:r>
              </a:p>
            </p:txBody>
          </p:sp>
          <p:sp>
            <p:nvSpPr>
              <p:cNvPr id="105" name="Line 32"/>
              <p:cNvSpPr>
                <a:spLocks noChangeShapeType="1"/>
              </p:cNvSpPr>
              <p:nvPr/>
            </p:nvSpPr>
            <p:spPr bwMode="auto">
              <a:xfrm>
                <a:off x="2144714" y="3321050"/>
                <a:ext cx="43386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6" name="Text Box 33"/>
              <p:cNvSpPr txBox="1">
                <a:spLocks noChangeArrowheads="1"/>
              </p:cNvSpPr>
              <p:nvPr/>
            </p:nvSpPr>
            <p:spPr bwMode="auto">
              <a:xfrm>
                <a:off x="2100264" y="3338513"/>
                <a:ext cx="928687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Competitive Price</a:t>
                </a:r>
              </a:p>
            </p:txBody>
          </p:sp>
          <p:sp>
            <p:nvSpPr>
              <p:cNvPr id="107" name="Text Box 34"/>
              <p:cNvSpPr txBox="1">
                <a:spLocks noChangeArrowheads="1"/>
              </p:cNvSpPr>
              <p:nvPr/>
            </p:nvSpPr>
            <p:spPr bwMode="auto">
              <a:xfrm>
                <a:off x="2865438" y="3338513"/>
                <a:ext cx="976312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Increased Convenience</a:t>
                </a:r>
              </a:p>
            </p:txBody>
          </p:sp>
          <p:sp>
            <p:nvSpPr>
              <p:cNvPr id="108" name="Text Box 35"/>
              <p:cNvSpPr txBox="1">
                <a:spLocks noChangeArrowheads="1"/>
              </p:cNvSpPr>
              <p:nvPr/>
            </p:nvSpPr>
            <p:spPr bwMode="auto">
              <a:xfrm>
                <a:off x="3702050" y="3338513"/>
                <a:ext cx="1162050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Expanded Benefit Choice</a:t>
                </a:r>
              </a:p>
            </p:txBody>
          </p:sp>
          <p:sp>
            <p:nvSpPr>
              <p:cNvPr id="109" name="Text Box 36"/>
              <p:cNvSpPr txBox="1">
                <a:spLocks noChangeArrowheads="1"/>
              </p:cNvSpPr>
              <p:nvPr/>
            </p:nvSpPr>
            <p:spPr bwMode="auto">
              <a:xfrm>
                <a:off x="5676900" y="3338513"/>
                <a:ext cx="1162050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Internet Connectivity</a:t>
                </a:r>
              </a:p>
            </p:txBody>
          </p:sp>
          <p:sp>
            <p:nvSpPr>
              <p:cNvPr id="110" name="Text Box 37"/>
              <p:cNvSpPr txBox="1">
                <a:spLocks noChangeArrowheads="1"/>
              </p:cNvSpPr>
              <p:nvPr/>
            </p:nvSpPr>
            <p:spPr bwMode="auto">
              <a:xfrm>
                <a:off x="4738689" y="3338513"/>
                <a:ext cx="1165225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Employee Cost Transparency</a:t>
                </a:r>
              </a:p>
            </p:txBody>
          </p:sp>
          <p:sp>
            <p:nvSpPr>
              <p:cNvPr id="111" name="Text Box 38"/>
              <p:cNvSpPr txBox="1">
                <a:spLocks noChangeArrowheads="1"/>
              </p:cNvSpPr>
              <p:nvPr/>
            </p:nvSpPr>
            <p:spPr bwMode="auto">
              <a:xfrm>
                <a:off x="7162800" y="3178175"/>
                <a:ext cx="1162050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Increased Convenience</a:t>
                </a:r>
              </a:p>
            </p:txBody>
          </p:sp>
          <p:sp>
            <p:nvSpPr>
              <p:cNvPr id="112" name="Text Box 39"/>
              <p:cNvSpPr txBox="1">
                <a:spLocks noChangeArrowheads="1"/>
              </p:cNvSpPr>
              <p:nvPr/>
            </p:nvSpPr>
            <p:spPr bwMode="auto">
              <a:xfrm>
                <a:off x="6557964" y="3178175"/>
                <a:ext cx="911225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Provider Choice</a:t>
                </a:r>
              </a:p>
            </p:txBody>
          </p:sp>
          <p:sp>
            <p:nvSpPr>
              <p:cNvPr id="113" name="Text Box 40"/>
              <p:cNvSpPr txBox="1">
                <a:spLocks noChangeArrowheads="1"/>
              </p:cNvSpPr>
              <p:nvPr/>
            </p:nvSpPr>
            <p:spPr bwMode="auto">
              <a:xfrm>
                <a:off x="9391651" y="3016250"/>
                <a:ext cx="11668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Competitive Fee Schedule</a:t>
                </a:r>
              </a:p>
            </p:txBody>
          </p:sp>
          <p:sp>
            <p:nvSpPr>
              <p:cNvPr id="114" name="Text Box 41"/>
              <p:cNvSpPr txBox="1">
                <a:spLocks noChangeArrowheads="1"/>
              </p:cNvSpPr>
              <p:nvPr/>
            </p:nvSpPr>
            <p:spPr bwMode="auto">
              <a:xfrm>
                <a:off x="8224838" y="3016250"/>
                <a:ext cx="1122362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Automated Claims Processes</a:t>
                </a:r>
              </a:p>
            </p:txBody>
          </p:sp>
          <p:sp>
            <p:nvSpPr>
              <p:cNvPr id="115" name="AutoShape 42"/>
              <p:cNvSpPr>
                <a:spLocks noChangeArrowheads="1"/>
              </p:cNvSpPr>
              <p:nvPr/>
            </p:nvSpPr>
            <p:spPr bwMode="auto">
              <a:xfrm>
                <a:off x="4997450" y="504826"/>
                <a:ext cx="2711450" cy="608013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116" name="Text Box 43"/>
              <p:cNvSpPr txBox="1">
                <a:spLocks noChangeArrowheads="1"/>
              </p:cNvSpPr>
              <p:nvPr/>
            </p:nvSpPr>
            <p:spPr bwMode="auto">
              <a:xfrm>
                <a:off x="5664200" y="612775"/>
                <a:ext cx="1428750" cy="488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300" dirty="0">
                    <a:latin typeface="Helvetica" panose="020B0604020202020204" pitchFamily="34" charset="0"/>
                  </a:rPr>
                  <a:t>Return on Investment</a:t>
                </a:r>
              </a:p>
            </p:txBody>
          </p:sp>
          <p:sp>
            <p:nvSpPr>
              <p:cNvPr id="117" name="Text Box 44"/>
              <p:cNvSpPr txBox="1">
                <a:spLocks noChangeArrowheads="1"/>
              </p:cNvSpPr>
              <p:nvPr/>
            </p:nvSpPr>
            <p:spPr bwMode="auto">
              <a:xfrm>
                <a:off x="2238375" y="1481139"/>
                <a:ext cx="1149350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000" b="0" u="sng" dirty="0">
                    <a:latin typeface="Helvetica" panose="020B0604020202020204" pitchFamily="34" charset="0"/>
                  </a:rPr>
                  <a:t>Organic Growth</a:t>
                </a:r>
              </a:p>
            </p:txBody>
          </p:sp>
          <p:sp>
            <p:nvSpPr>
              <p:cNvPr id="118" name="Text Box 45"/>
              <p:cNvSpPr txBox="1">
                <a:spLocks noChangeArrowheads="1"/>
              </p:cNvSpPr>
              <p:nvPr/>
            </p:nvSpPr>
            <p:spPr bwMode="auto">
              <a:xfrm>
                <a:off x="3441701" y="1481139"/>
                <a:ext cx="931863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000" b="0" u="sng" dirty="0">
                    <a:latin typeface="Helvetica" panose="020B0604020202020204" pitchFamily="34" charset="0"/>
                  </a:rPr>
                  <a:t>Acquisition</a:t>
                </a:r>
              </a:p>
            </p:txBody>
          </p:sp>
          <p:sp>
            <p:nvSpPr>
              <p:cNvPr id="119" name="Text Box 46"/>
              <p:cNvSpPr txBox="1">
                <a:spLocks noChangeArrowheads="1"/>
              </p:cNvSpPr>
              <p:nvPr/>
            </p:nvSpPr>
            <p:spPr bwMode="auto">
              <a:xfrm>
                <a:off x="4433888" y="1484314"/>
                <a:ext cx="1365250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000" b="0" u="sng" dirty="0">
                    <a:latin typeface="Helvetica" panose="020B0604020202020204" pitchFamily="34" charset="0"/>
                  </a:rPr>
                  <a:t>Investment Revenue</a:t>
                </a:r>
              </a:p>
            </p:txBody>
          </p:sp>
          <p:sp>
            <p:nvSpPr>
              <p:cNvPr id="120" name="Text Box 47"/>
              <p:cNvSpPr txBox="1">
                <a:spLocks noChangeArrowheads="1"/>
              </p:cNvSpPr>
              <p:nvPr/>
            </p:nvSpPr>
            <p:spPr bwMode="auto">
              <a:xfrm>
                <a:off x="2260601" y="1701801"/>
                <a:ext cx="1204913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Core Business?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New Products?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New Geographies?</a:t>
                </a:r>
              </a:p>
            </p:txBody>
          </p:sp>
          <p:sp>
            <p:nvSpPr>
              <p:cNvPr id="121" name="Text Box 48"/>
              <p:cNvSpPr txBox="1">
                <a:spLocks noChangeArrowheads="1"/>
              </p:cNvSpPr>
              <p:nvPr/>
            </p:nvSpPr>
            <p:spPr bwMode="auto">
              <a:xfrm>
                <a:off x="3386139" y="1701800"/>
                <a:ext cx="1241425" cy="641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Buy for Customers?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Buy for Product?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Buy for Market Presence?</a:t>
                </a:r>
              </a:p>
            </p:txBody>
          </p:sp>
          <p:sp>
            <p:nvSpPr>
              <p:cNvPr id="122" name="Text Box 49"/>
              <p:cNvSpPr txBox="1">
                <a:spLocks noChangeArrowheads="1"/>
              </p:cNvSpPr>
              <p:nvPr/>
            </p:nvSpPr>
            <p:spPr bwMode="auto">
              <a:xfrm>
                <a:off x="4586287" y="1904959"/>
                <a:ext cx="1096963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Low Risk?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Medium Risk?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High Risk?</a:t>
                </a:r>
              </a:p>
            </p:txBody>
          </p:sp>
          <p:sp>
            <p:nvSpPr>
              <p:cNvPr id="123" name="Text Box 50"/>
              <p:cNvSpPr txBox="1">
                <a:spLocks noChangeArrowheads="1"/>
              </p:cNvSpPr>
              <p:nvPr/>
            </p:nvSpPr>
            <p:spPr bwMode="auto">
              <a:xfrm>
                <a:off x="7016750" y="1484314"/>
                <a:ext cx="1652588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000" b="0" u="sng" dirty="0">
                    <a:latin typeface="Helvetica" panose="020B0604020202020204" pitchFamily="34" charset="0"/>
                  </a:rPr>
                  <a:t>Rationalize Benefit Costs</a:t>
                </a:r>
              </a:p>
            </p:txBody>
          </p:sp>
          <p:sp>
            <p:nvSpPr>
              <p:cNvPr id="124" name="Text Box 51"/>
              <p:cNvSpPr txBox="1">
                <a:spLocks noChangeArrowheads="1"/>
              </p:cNvSpPr>
              <p:nvPr/>
            </p:nvSpPr>
            <p:spPr bwMode="auto">
              <a:xfrm>
                <a:off x="8453438" y="1484314"/>
                <a:ext cx="2076450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000" b="0" u="sng" dirty="0">
                    <a:latin typeface="Helvetica" panose="020B0604020202020204" pitchFamily="34" charset="0"/>
                  </a:rPr>
                  <a:t>Optimize Administrative Costs</a:t>
                </a:r>
              </a:p>
            </p:txBody>
          </p:sp>
          <p:sp>
            <p:nvSpPr>
              <p:cNvPr id="125" name="Text Box 52"/>
              <p:cNvSpPr txBox="1">
                <a:spLocks noChangeArrowheads="1"/>
              </p:cNvSpPr>
              <p:nvPr/>
            </p:nvSpPr>
            <p:spPr bwMode="auto">
              <a:xfrm>
                <a:off x="7096405" y="1953419"/>
                <a:ext cx="14986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Disease Management?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Utilization Review?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Limited Coverage?</a:t>
                </a:r>
              </a:p>
            </p:txBody>
          </p:sp>
          <p:sp>
            <p:nvSpPr>
              <p:cNvPr id="126" name="Text Box 53"/>
              <p:cNvSpPr txBox="1">
                <a:spLocks noChangeArrowheads="1"/>
              </p:cNvSpPr>
              <p:nvPr/>
            </p:nvSpPr>
            <p:spPr bwMode="auto">
              <a:xfrm>
                <a:off x="8661401" y="1881194"/>
                <a:ext cx="1495425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15" tIns="45707" rIns="91415" bIns="45707">
                <a:spAutoFit/>
              </a:bodyPr>
              <a:lstStyle>
                <a:lvl1pPr marL="115888" indent="-1158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Information Systems?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Process Reengineering?</a:t>
                </a:r>
              </a:p>
              <a:p>
                <a:pPr>
                  <a:spcBef>
                    <a:spcPct val="25000"/>
                  </a:spcBef>
                  <a:buFontTx/>
                  <a:buChar char="•"/>
                </a:pPr>
                <a:r>
                  <a:rPr lang="en-US" altLang="en-US" sz="800" b="0" dirty="0">
                    <a:latin typeface="Helvetica" panose="020B0604020202020204" pitchFamily="34" charset="0"/>
                  </a:rPr>
                  <a:t>Staffing?</a:t>
                </a:r>
              </a:p>
            </p:txBody>
          </p:sp>
          <p:sp>
            <p:nvSpPr>
              <p:cNvPr id="127" name="AutoShape 54"/>
              <p:cNvSpPr>
                <a:spLocks noChangeArrowheads="1"/>
              </p:cNvSpPr>
              <p:nvPr/>
            </p:nvSpPr>
            <p:spPr bwMode="auto">
              <a:xfrm>
                <a:off x="3214688" y="5565776"/>
                <a:ext cx="177800" cy="225425"/>
              </a:xfrm>
              <a:prstGeom prst="upArrow">
                <a:avLst>
                  <a:gd name="adj1" fmla="val 50000"/>
                  <a:gd name="adj2" fmla="val 31696"/>
                </a:avLst>
              </a:prstGeom>
              <a:solidFill>
                <a:schemeClr val="bg2">
                  <a:lumMod val="25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128" name="AutoShape 55"/>
              <p:cNvSpPr>
                <a:spLocks noChangeArrowheads="1"/>
              </p:cNvSpPr>
              <p:nvPr/>
            </p:nvSpPr>
            <p:spPr bwMode="auto">
              <a:xfrm>
                <a:off x="6153150" y="5565776"/>
                <a:ext cx="177800" cy="225425"/>
              </a:xfrm>
              <a:prstGeom prst="upArrow">
                <a:avLst>
                  <a:gd name="adj1" fmla="val 50000"/>
                  <a:gd name="adj2" fmla="val 31696"/>
                </a:avLst>
              </a:prstGeom>
              <a:solidFill>
                <a:schemeClr val="bg2">
                  <a:lumMod val="25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129" name="AutoShape 56"/>
              <p:cNvSpPr>
                <a:spLocks noChangeArrowheads="1"/>
              </p:cNvSpPr>
              <p:nvPr/>
            </p:nvSpPr>
            <p:spPr bwMode="auto">
              <a:xfrm>
                <a:off x="9023351" y="5565776"/>
                <a:ext cx="176213" cy="225425"/>
              </a:xfrm>
              <a:prstGeom prst="upArrow">
                <a:avLst>
                  <a:gd name="adj1" fmla="val 50000"/>
                  <a:gd name="adj2" fmla="val 31982"/>
                </a:avLst>
              </a:prstGeom>
              <a:solidFill>
                <a:schemeClr val="bg2">
                  <a:lumMod val="25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130" name="Rectangle 57"/>
              <p:cNvSpPr>
                <a:spLocks noChangeArrowheads="1"/>
              </p:cNvSpPr>
              <p:nvPr/>
            </p:nvSpPr>
            <p:spPr bwMode="auto">
              <a:xfrm>
                <a:off x="2532064" y="5829301"/>
                <a:ext cx="1341437" cy="6318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1530" tIns="30765" rIns="61530" bIns="30765" anchor="ctr"/>
              <a:lstStyle>
                <a:lvl1pPr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100" b="0" dirty="0">
                    <a:latin typeface="Helvetica" panose="020B0604020202020204" pitchFamily="34" charset="0"/>
                  </a:rPr>
                  <a:t>Recruiting and Training</a:t>
                </a:r>
                <a:endParaRPr lang="en-US" altLang="en-US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1" name="Rectangle 58"/>
              <p:cNvSpPr>
                <a:spLocks noChangeArrowheads="1"/>
              </p:cNvSpPr>
              <p:nvPr/>
            </p:nvSpPr>
            <p:spPr bwMode="auto">
              <a:xfrm>
                <a:off x="4535488" y="5829301"/>
                <a:ext cx="1344612" cy="6318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1530" tIns="30765" rIns="61530" bIns="30765" anchor="ctr"/>
              <a:lstStyle>
                <a:lvl1pPr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100" b="0" dirty="0">
                    <a:latin typeface="Helvetica" panose="020B0604020202020204" pitchFamily="34" charset="0"/>
                  </a:rPr>
                  <a:t>Culture and Climate</a:t>
                </a:r>
                <a:endParaRPr lang="en-US" altLang="en-US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2" name="Rectangle 59"/>
              <p:cNvSpPr>
                <a:spLocks noChangeArrowheads="1"/>
              </p:cNvSpPr>
              <p:nvPr/>
            </p:nvSpPr>
            <p:spPr bwMode="auto">
              <a:xfrm>
                <a:off x="6637339" y="5829301"/>
                <a:ext cx="1343025" cy="6318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1530" tIns="30765" rIns="61530" bIns="30765" anchor="ctr"/>
              <a:lstStyle>
                <a:lvl1pPr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100" b="0" dirty="0">
                    <a:latin typeface="Helvetica" panose="020B0604020202020204" pitchFamily="34" charset="0"/>
                  </a:rPr>
                  <a:t>Leadership</a:t>
                </a:r>
                <a:endParaRPr lang="en-US" altLang="en-US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" name="Rectangle 60"/>
              <p:cNvSpPr>
                <a:spLocks noChangeArrowheads="1"/>
              </p:cNvSpPr>
              <p:nvPr/>
            </p:nvSpPr>
            <p:spPr bwMode="auto">
              <a:xfrm>
                <a:off x="8661401" y="5829301"/>
                <a:ext cx="1344613" cy="6318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1530" tIns="30765" rIns="61530" bIns="30765" anchor="ctr"/>
              <a:lstStyle>
                <a:lvl1pPr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100" b="0" dirty="0">
                    <a:latin typeface="Helvetica" panose="020B0604020202020204" pitchFamily="34" charset="0"/>
                  </a:rPr>
                  <a:t>Information Technology and Tools</a:t>
                </a:r>
                <a:endParaRPr lang="en-US" altLang="en-US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" name="Rectangle 61"/>
              <p:cNvSpPr>
                <a:spLocks noChangeArrowheads="1"/>
              </p:cNvSpPr>
              <p:nvPr/>
            </p:nvSpPr>
            <p:spPr bwMode="auto">
              <a:xfrm>
                <a:off x="2222501" y="1160464"/>
                <a:ext cx="3546475" cy="26987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1530" tIns="30765" rIns="61530" bIns="30765" anchor="ctr"/>
              <a:lstStyle>
                <a:lvl1pPr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300" dirty="0">
                    <a:latin typeface="Helvetica" panose="020B0604020202020204" pitchFamily="34" charset="0"/>
                  </a:rPr>
                  <a:t>Revenue Growth</a:t>
                </a:r>
                <a:endParaRPr lang="en-US" altLang="en-US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5" name="Rectangle 62"/>
              <p:cNvSpPr>
                <a:spLocks noChangeArrowheads="1"/>
              </p:cNvSpPr>
              <p:nvPr/>
            </p:nvSpPr>
            <p:spPr bwMode="auto">
              <a:xfrm>
                <a:off x="7092950" y="1160464"/>
                <a:ext cx="3295650" cy="25558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1530" tIns="30765" rIns="61530" bIns="30765" anchor="ctr"/>
              <a:lstStyle>
                <a:lvl1pPr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300" dirty="0">
                    <a:latin typeface="Helvetica" panose="020B0604020202020204" pitchFamily="34" charset="0"/>
                  </a:rPr>
                  <a:t>Efficiency</a:t>
                </a:r>
                <a:endParaRPr lang="en-US" altLang="en-US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6" name="Rectangle 63"/>
              <p:cNvSpPr>
                <a:spLocks noChangeArrowheads="1"/>
              </p:cNvSpPr>
              <p:nvPr/>
            </p:nvSpPr>
            <p:spPr bwMode="auto">
              <a:xfrm>
                <a:off x="2144713" y="3100388"/>
                <a:ext cx="4379912" cy="23971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1530" tIns="30765" rIns="61530" bIns="30765" anchor="ctr"/>
              <a:lstStyle>
                <a:lvl1pPr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300" dirty="0">
                    <a:latin typeface="Helvetica" panose="020B0604020202020204" pitchFamily="34" charset="0"/>
                  </a:rPr>
                  <a:t>Employers</a:t>
                </a:r>
                <a:endParaRPr lang="en-US" altLang="en-US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7" name="Rectangle 64"/>
              <p:cNvSpPr>
                <a:spLocks noChangeArrowheads="1"/>
              </p:cNvSpPr>
              <p:nvPr/>
            </p:nvSpPr>
            <p:spPr bwMode="auto">
              <a:xfrm>
                <a:off x="6580188" y="2944814"/>
                <a:ext cx="1573212" cy="2238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1530" tIns="30765" rIns="61530" bIns="30765" anchor="ctr"/>
              <a:lstStyle>
                <a:lvl1pPr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300" dirty="0">
                    <a:latin typeface="Helvetica" panose="020B0604020202020204" pitchFamily="34" charset="0"/>
                  </a:rPr>
                  <a:t>Enrollees</a:t>
                </a:r>
                <a:endParaRPr lang="en-US" altLang="en-US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8" name="Rectangle 65"/>
              <p:cNvSpPr>
                <a:spLocks noChangeArrowheads="1"/>
              </p:cNvSpPr>
              <p:nvPr/>
            </p:nvSpPr>
            <p:spPr bwMode="auto">
              <a:xfrm>
                <a:off x="8229600" y="2816226"/>
                <a:ext cx="2286000" cy="21907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1530" tIns="30765" rIns="61530" bIns="30765" anchor="ctr"/>
              <a:lstStyle>
                <a:lvl1pPr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300" dirty="0">
                    <a:latin typeface="Helvetica" panose="020B0604020202020204" pitchFamily="34" charset="0"/>
                  </a:rPr>
                  <a:t>Providers</a:t>
                </a:r>
                <a:endParaRPr lang="en-US" altLang="en-US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9" name="Rectangle 66"/>
              <p:cNvSpPr>
                <a:spLocks noChangeArrowheads="1"/>
              </p:cNvSpPr>
              <p:nvPr/>
            </p:nvSpPr>
            <p:spPr bwMode="auto">
              <a:xfrm>
                <a:off x="2311400" y="3975101"/>
                <a:ext cx="1779588" cy="31591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1530" tIns="30765" rIns="61530" bIns="30765" anchor="ctr"/>
              <a:lstStyle>
                <a:lvl1pPr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300" dirty="0">
                    <a:latin typeface="Helvetica" panose="020B0604020202020204" pitchFamily="34" charset="0"/>
                  </a:rPr>
                  <a:t>Product Innovation</a:t>
                </a:r>
                <a:endParaRPr lang="en-US" altLang="en-US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0" name="Rectangle 67"/>
              <p:cNvSpPr>
                <a:spLocks noChangeArrowheads="1"/>
              </p:cNvSpPr>
              <p:nvPr/>
            </p:nvSpPr>
            <p:spPr bwMode="auto">
              <a:xfrm>
                <a:off x="4313239" y="3975101"/>
                <a:ext cx="1793875" cy="31591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1530" tIns="30765" rIns="61530" bIns="30765" anchor="ctr"/>
              <a:lstStyle>
                <a:lvl1pPr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300" dirty="0">
                    <a:latin typeface="Helvetica" panose="020B0604020202020204" pitchFamily="34" charset="0"/>
                  </a:rPr>
                  <a:t>Customer Intimacy</a:t>
                </a:r>
                <a:endParaRPr lang="en-US" altLang="en-US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1" name="Rectangle 68"/>
              <p:cNvSpPr>
                <a:spLocks noChangeArrowheads="1"/>
              </p:cNvSpPr>
              <p:nvPr/>
            </p:nvSpPr>
            <p:spPr bwMode="auto">
              <a:xfrm>
                <a:off x="6332538" y="3975101"/>
                <a:ext cx="1866900" cy="31591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1530" tIns="30765" rIns="61530" bIns="30765" anchor="ctr"/>
              <a:lstStyle>
                <a:lvl1pPr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300" dirty="0">
                    <a:latin typeface="Helvetica" panose="020B0604020202020204" pitchFamily="34" charset="0"/>
                  </a:rPr>
                  <a:t>Operational Excellence</a:t>
                </a:r>
                <a:endParaRPr lang="en-US" altLang="en-US" b="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2" name="Rectangle 69"/>
              <p:cNvSpPr>
                <a:spLocks noChangeArrowheads="1"/>
              </p:cNvSpPr>
              <p:nvPr/>
            </p:nvSpPr>
            <p:spPr bwMode="auto">
              <a:xfrm>
                <a:off x="8443913" y="3975101"/>
                <a:ext cx="1789112" cy="31591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1530" tIns="30765" rIns="61530" bIns="30765" anchor="ctr"/>
              <a:lstStyle>
                <a:lvl1pPr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6159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61595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300" dirty="0">
                    <a:latin typeface="Helvetica" panose="020B0604020202020204" pitchFamily="34" charset="0"/>
                  </a:rPr>
                  <a:t>Regulation &amp; Society</a:t>
                </a:r>
                <a:endParaRPr lang="en-US" altLang="en-US" b="0"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43" name="Footer Placeholder 1">
            <a:extLst>
              <a:ext uri="{FF2B5EF4-FFF2-40B4-BE49-F238E27FC236}">
                <a16:creationId xmlns:a16="http://schemas.microsoft.com/office/drawing/2014/main" id="{9AD2BA68-665E-45E2-AF82-9032CFD91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89832" y="6553835"/>
            <a:ext cx="4114800" cy="365125"/>
          </a:xfrm>
        </p:spPr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833050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37600" y="6492874"/>
            <a:ext cx="2743200" cy="365125"/>
          </a:xfrm>
        </p:spPr>
        <p:txBody>
          <a:bodyPr/>
          <a:lstStyle/>
          <a:p>
            <a:fld id="{CE00E59A-9AC5-48BD-B0F5-6CA464842243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04413" y="217691"/>
            <a:ext cx="8458200" cy="216890"/>
          </a:xfrm>
        </p:spPr>
        <p:txBody>
          <a:bodyPr/>
          <a:lstStyle/>
          <a:p>
            <a:r>
              <a:rPr lang="en-US" altLang="en-US" dirty="0"/>
              <a:t>Pharma Strategy Map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12347" y="690560"/>
            <a:ext cx="9095989" cy="5802314"/>
            <a:chOff x="1419611" y="533400"/>
            <a:chExt cx="9095989" cy="5954714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1905000" y="762000"/>
              <a:ext cx="8534400" cy="1219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US" altLang="en-US" sz="1000" noProof="1">
                <a:solidFill>
                  <a:schemeClr val="bg1">
                    <a:lumMod val="8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905000" y="5638801"/>
              <a:ext cx="8610600" cy="8493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Create a High Performance / High Integrity Organization</a:t>
              </a:r>
              <a:endParaRPr lang="en-US" altLang="en-US" sz="1000" noProof="1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3581400" y="1219199"/>
              <a:ext cx="1600200" cy="723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5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Optimize Contribution of External Growth Opportunities</a:t>
              </a:r>
            </a:p>
          </p:txBody>
        </p:sp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6477000" y="1219200"/>
              <a:ext cx="21336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1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Achieve Maximum Efficiency and Productivity of Resources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5257800" y="838200"/>
              <a:ext cx="1524000" cy="609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5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Grow Revenue and Shareholder Returns</a:t>
              </a:r>
            </a:p>
          </p:txBody>
        </p:sp>
        <p:cxnSp>
          <p:nvCxnSpPr>
            <p:cNvPr id="11" name="AutoShape 7"/>
            <p:cNvCxnSpPr>
              <a:cxnSpLocks noChangeShapeType="1"/>
              <a:stCxn id="8" idx="0"/>
              <a:endCxn id="10" idx="2"/>
            </p:cNvCxnSpPr>
            <p:nvPr/>
          </p:nvCxnSpPr>
          <p:spPr bwMode="auto">
            <a:xfrm rot="5400000" flipH="1" flipV="1">
              <a:off x="4781551" y="742950"/>
              <a:ext cx="76199" cy="876300"/>
            </a:xfrm>
            <a:prstGeom prst="curvedConnector2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AutoShape 8"/>
            <p:cNvCxnSpPr>
              <a:cxnSpLocks noChangeShapeType="1"/>
              <a:stCxn id="9" idx="0"/>
              <a:endCxn id="10" idx="6"/>
            </p:cNvCxnSpPr>
            <p:nvPr/>
          </p:nvCxnSpPr>
          <p:spPr bwMode="auto">
            <a:xfrm rot="5400000" flipH="1">
              <a:off x="7124700" y="800100"/>
              <a:ext cx="76200" cy="762000"/>
            </a:xfrm>
            <a:prstGeom prst="curvedConnector2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905000" y="2895600"/>
              <a:ext cx="2819400" cy="2667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bg2">
                      <a:lumMod val="25000"/>
                    </a:schemeClr>
                  </a:solidFill>
                </a:rPr>
                <a:t>Discover and Develop Novel Drugs Faster</a:t>
              </a: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4800600" y="2895600"/>
              <a:ext cx="2819400" cy="2667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bg2">
                      <a:lumMod val="25000"/>
                    </a:schemeClr>
                  </a:solidFill>
                </a:rPr>
                <a:t>Implement Customer-Driven Sales Model</a:t>
              </a: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7696200" y="2895600"/>
              <a:ext cx="2819400" cy="2667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bg2">
                      <a:lumMod val="25000"/>
                    </a:schemeClr>
                  </a:solidFill>
                </a:rPr>
                <a:t>Permanently Reduce Our Cost Structure</a:t>
              </a:r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2133600" y="5867400"/>
              <a:ext cx="1817688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Acquire &amp; develop specialized skills and knowledge</a:t>
              </a:r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4191000" y="5867400"/>
              <a:ext cx="19431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5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Leverage Merck’s strong science culture</a:t>
              </a:r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6373814" y="5867400"/>
              <a:ext cx="1843087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5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Maintain highest integrity and core values</a:t>
              </a:r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4876800" y="4238625"/>
              <a:ext cx="16764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Develop new “tools” to increase effectiveness of providers</a:t>
              </a:r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7848600" y="3200400"/>
              <a:ext cx="1966490" cy="609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Improve procurement and shared service cost effectiveness</a:t>
              </a:r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8458201" y="3886202"/>
              <a:ext cx="1981199" cy="609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Improve manufacturing efficiency and ensure product quality</a:t>
              </a:r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2286000" y="3200400"/>
              <a:ext cx="15240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Accelerate time to market (regulatory approval)</a:t>
              </a:r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auto">
            <a:xfrm>
              <a:off x="7924800" y="4724401"/>
              <a:ext cx="1714500" cy="53339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5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Optimize asset productivity</a:t>
              </a:r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5562600" y="3733800"/>
              <a:ext cx="19812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Field Org. Focus: 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Reduce number of products </a:t>
              </a:r>
              <a:r>
                <a:rPr lang="en-US" altLang="en-US" sz="9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and customers per rep</a:t>
              </a: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8458201" y="5867400"/>
              <a:ext cx="1819275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Improve everyone’s ability to execute the Merck strategy</a:t>
              </a:r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8915400" y="1066800"/>
              <a:ext cx="14478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1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Manage Financial Risk</a:t>
              </a:r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2133600" y="1066799"/>
              <a:ext cx="1371600" cy="7858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5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Maximize Revenue Growth of Breakthrough Products</a:t>
              </a:r>
            </a:p>
          </p:txBody>
        </p:sp>
        <p:cxnSp>
          <p:nvCxnSpPr>
            <p:cNvPr id="28" name="AutoShape 24"/>
            <p:cNvCxnSpPr>
              <a:cxnSpLocks noChangeShapeType="1"/>
              <a:stCxn id="27" idx="0"/>
              <a:endCxn id="10" idx="2"/>
            </p:cNvCxnSpPr>
            <p:nvPr/>
          </p:nvCxnSpPr>
          <p:spPr bwMode="auto">
            <a:xfrm rot="16200000" flipH="1">
              <a:off x="4000500" y="-114301"/>
              <a:ext cx="76200" cy="2438400"/>
            </a:xfrm>
            <a:prstGeom prst="curvedConnector4">
              <a:avLst>
                <a:gd name="adj1" fmla="val -307879"/>
                <a:gd name="adj2" fmla="val 64063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25"/>
            <p:cNvCxnSpPr>
              <a:cxnSpLocks noChangeShapeType="1"/>
              <a:stCxn id="26" idx="0"/>
              <a:endCxn id="10" idx="6"/>
            </p:cNvCxnSpPr>
            <p:nvPr/>
          </p:nvCxnSpPr>
          <p:spPr bwMode="auto">
            <a:xfrm rot="16200000" flipH="1" flipV="1">
              <a:off x="8172450" y="-323850"/>
              <a:ext cx="76200" cy="2857500"/>
            </a:xfrm>
            <a:prstGeom prst="curvedConnector4">
              <a:avLst>
                <a:gd name="adj1" fmla="val -300000"/>
                <a:gd name="adj2" fmla="val 62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2937212" y="3810000"/>
              <a:ext cx="1634788" cy="7096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Develop and successfully manage new external alliances</a:t>
              </a:r>
            </a:p>
          </p:txBody>
        </p:sp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 rot="16200000">
              <a:off x="1000451" y="1181159"/>
              <a:ext cx="1152259" cy="3139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1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financial strength</a:t>
              </a:r>
              <a:endParaRPr lang="en-US" altLang="en-US" sz="1100" b="0" noProof="1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2" name="Text Box 28"/>
            <p:cNvSpPr txBox="1">
              <a:spLocks noChangeArrowheads="1"/>
            </p:cNvSpPr>
            <p:nvPr/>
          </p:nvSpPr>
          <p:spPr bwMode="auto">
            <a:xfrm rot="16200000">
              <a:off x="1228920" y="2267144"/>
              <a:ext cx="733425" cy="3139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1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customer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value</a:t>
              </a:r>
              <a:endParaRPr lang="en-US" altLang="en-US" sz="1000" b="0" noProof="1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3" name="Text Box 29"/>
            <p:cNvSpPr txBox="1">
              <a:spLocks noChangeArrowheads="1"/>
            </p:cNvSpPr>
            <p:nvPr/>
          </p:nvSpPr>
          <p:spPr bwMode="auto">
            <a:xfrm rot="16200000">
              <a:off x="886225" y="4062809"/>
              <a:ext cx="1442627" cy="3377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3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internal processes</a:t>
              </a:r>
              <a:endParaRPr lang="en-US" altLang="en-US" sz="1300" b="0" noProof="1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 rot="16200000">
              <a:off x="1171768" y="5872354"/>
              <a:ext cx="871537" cy="3377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1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organization</a:t>
              </a:r>
              <a:endParaRPr lang="en-US" altLang="en-US" sz="1100" b="0" noProof="1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5" name="AutoShape 31"/>
            <p:cNvSpPr>
              <a:spLocks noChangeArrowheads="1"/>
            </p:cNvSpPr>
            <p:nvPr/>
          </p:nvSpPr>
          <p:spPr bwMode="auto">
            <a:xfrm>
              <a:off x="1905000" y="2130425"/>
              <a:ext cx="2819400" cy="706438"/>
            </a:xfrm>
            <a:prstGeom prst="flowChartAlternateProcess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</a:ln>
            <a:effectLst/>
          </p:spPr>
          <p:txBody>
            <a:bodyPr lIns="45720" rIns="45720"/>
            <a:lstStyle>
              <a:lvl1pPr marL="169863" indent="-112713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Patients</a:t>
              </a:r>
              <a:endParaRPr lang="en-US" altLang="en-US" sz="1000" b="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6" name="AutoShape 32"/>
            <p:cNvSpPr>
              <a:spLocks noChangeArrowheads="1"/>
            </p:cNvSpPr>
            <p:nvPr/>
          </p:nvSpPr>
          <p:spPr bwMode="auto">
            <a:xfrm>
              <a:off x="4800600" y="2130425"/>
              <a:ext cx="2819400" cy="706438"/>
            </a:xfrm>
            <a:prstGeom prst="flowChartAlternateProcess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</a:ln>
            <a:effectLst/>
          </p:spPr>
          <p:txBody>
            <a:bodyPr lIns="45720" rIns="45720"/>
            <a:lstStyle>
              <a:lvl1pPr marL="169863" indent="-112713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Health Care Professionals</a:t>
              </a:r>
              <a:endParaRPr lang="en-US" altLang="en-US" sz="1000" b="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7" name="AutoShape 33"/>
            <p:cNvSpPr>
              <a:spLocks noChangeArrowheads="1"/>
            </p:cNvSpPr>
            <p:nvPr/>
          </p:nvSpPr>
          <p:spPr bwMode="auto">
            <a:xfrm>
              <a:off x="7696200" y="2130425"/>
              <a:ext cx="2774950" cy="706438"/>
            </a:xfrm>
            <a:prstGeom prst="flowChartAlternateProcess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</a:ln>
            <a:effectLst/>
          </p:spPr>
          <p:txBody>
            <a:bodyPr lIns="45720" rIns="45720"/>
            <a:lstStyle>
              <a:lvl1pPr marL="169863" indent="-112713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Payers</a:t>
              </a:r>
            </a:p>
          </p:txBody>
        </p:sp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3341688" y="1981200"/>
              <a:ext cx="239712" cy="152400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2540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39" name="AutoShape 35"/>
            <p:cNvSpPr>
              <a:spLocks noChangeArrowheads="1"/>
            </p:cNvSpPr>
            <p:nvPr/>
          </p:nvSpPr>
          <p:spPr bwMode="auto">
            <a:xfrm>
              <a:off x="6084888" y="1981200"/>
              <a:ext cx="239712" cy="152400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2540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0" name="AutoShape 36"/>
            <p:cNvSpPr>
              <a:spLocks noChangeArrowheads="1"/>
            </p:cNvSpPr>
            <p:nvPr/>
          </p:nvSpPr>
          <p:spPr bwMode="auto">
            <a:xfrm>
              <a:off x="8828088" y="1981200"/>
              <a:ext cx="239712" cy="152400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2540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1" name="AutoShape 37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2209800" y="2386013"/>
              <a:ext cx="2286000" cy="381000"/>
            </a:xfrm>
            <a:prstGeom prst="roundRect">
              <a:avLst>
                <a:gd name="adj" fmla="val 45120"/>
              </a:avLst>
            </a:prstGeom>
            <a:solidFill>
              <a:srgbClr val="FFFFFF"/>
            </a:solidFill>
            <a:ln w="317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100" b="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“Give me medicines with true clinical benefits”</a:t>
              </a:r>
            </a:p>
          </p:txBody>
        </p:sp>
        <p:sp>
          <p:nvSpPr>
            <p:cNvPr id="42" name="AutoShape 38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876800" y="2354263"/>
              <a:ext cx="1638300" cy="444500"/>
            </a:xfrm>
            <a:prstGeom prst="roundRect">
              <a:avLst>
                <a:gd name="adj" fmla="val 45120"/>
              </a:avLst>
            </a:prstGeom>
            <a:solidFill>
              <a:srgbClr val="FFFFFF"/>
            </a:solidFill>
            <a:ln w="317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900" b="0" dirty="0">
                  <a:latin typeface="+mn-lt"/>
                  <a:cs typeface="Arial" panose="020B0604020202020204" pitchFamily="34" charset="0"/>
                </a:rPr>
                <a:t>“Give me clear, concise, relevant clinical &amp; scientific information”</a:t>
              </a:r>
            </a:p>
          </p:txBody>
        </p:sp>
        <p:sp>
          <p:nvSpPr>
            <p:cNvPr id="43" name="AutoShape 39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6629400" y="2354263"/>
              <a:ext cx="895350" cy="444500"/>
            </a:xfrm>
            <a:prstGeom prst="roundRect">
              <a:avLst>
                <a:gd name="adj" fmla="val 45120"/>
              </a:avLst>
            </a:prstGeom>
            <a:solidFill>
              <a:srgbClr val="FFFFFF"/>
            </a:solidFill>
            <a:ln w="317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900" b="0" dirty="0">
                  <a:latin typeface="+mn-lt"/>
                  <a:cs typeface="Arial" panose="020B0604020202020204" pitchFamily="34" charset="0"/>
                </a:rPr>
                <a:t>“Respect the demands on my time”</a:t>
              </a:r>
            </a:p>
          </p:txBody>
        </p:sp>
        <p:sp>
          <p:nvSpPr>
            <p:cNvPr id="44" name="AutoShape 40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7734300" y="2354263"/>
              <a:ext cx="1587500" cy="444500"/>
            </a:xfrm>
            <a:prstGeom prst="roundRect">
              <a:avLst>
                <a:gd name="adj" fmla="val 45120"/>
              </a:avLst>
            </a:prstGeom>
            <a:solidFill>
              <a:srgbClr val="FFFFFF"/>
            </a:solidFill>
            <a:ln w="317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“Provide medicines with true clinical benefits at a competitive price”</a:t>
              </a:r>
              <a:endParaRPr lang="en-US" altLang="en-US" sz="1200" b="0" dirty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45" name="AutoShape 41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9336088" y="2354263"/>
              <a:ext cx="1103312" cy="444500"/>
            </a:xfrm>
            <a:prstGeom prst="roundRect">
              <a:avLst>
                <a:gd name="adj" fmla="val 45120"/>
              </a:avLst>
            </a:prstGeom>
            <a:solidFill>
              <a:srgbClr val="FFFFFF"/>
            </a:solidFill>
            <a:ln w="317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1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Value-added partnership</a:t>
              </a:r>
            </a:p>
          </p:txBody>
        </p:sp>
        <p:sp>
          <p:nvSpPr>
            <p:cNvPr id="46" name="Oval 42"/>
            <p:cNvSpPr>
              <a:spLocks noChangeArrowheads="1"/>
            </p:cNvSpPr>
            <p:nvPr/>
          </p:nvSpPr>
          <p:spPr bwMode="auto">
            <a:xfrm>
              <a:off x="2209800" y="4648200"/>
              <a:ext cx="1524000" cy="609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Innovate best-in-class lab procedures &amp; practices</a:t>
              </a:r>
            </a:p>
          </p:txBody>
        </p:sp>
        <p:sp>
          <p:nvSpPr>
            <p:cNvPr id="47" name="Oval 43"/>
            <p:cNvSpPr>
              <a:spLocks noChangeArrowheads="1"/>
            </p:cNvSpPr>
            <p:nvPr/>
          </p:nvSpPr>
          <p:spPr bwMode="auto">
            <a:xfrm>
              <a:off x="4876800" y="3132137"/>
              <a:ext cx="2022812" cy="55403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9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Implement and expand use of innovative communication channels</a:t>
              </a:r>
            </a:p>
          </p:txBody>
        </p:sp>
        <p:sp>
          <p:nvSpPr>
            <p:cNvPr id="48" name="Oval 44"/>
            <p:cNvSpPr>
              <a:spLocks noChangeArrowheads="1"/>
            </p:cNvSpPr>
            <p:nvPr/>
          </p:nvSpPr>
          <p:spPr bwMode="auto">
            <a:xfrm>
              <a:off x="5867400" y="4829175"/>
              <a:ext cx="16764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cs typeface="Arial" panose="020B0604020202020204" pitchFamily="34" charset="0"/>
                </a:rPr>
                <a:t>Promote access; support Medicare Drug Benefit</a:t>
              </a:r>
            </a:p>
          </p:txBody>
        </p:sp>
        <p:sp>
          <p:nvSpPr>
            <p:cNvPr id="49" name="AutoShape 45"/>
            <p:cNvSpPr>
              <a:spLocks noChangeArrowheads="1"/>
            </p:cNvSpPr>
            <p:nvPr/>
          </p:nvSpPr>
          <p:spPr bwMode="auto">
            <a:xfrm>
              <a:off x="3189288" y="5486400"/>
              <a:ext cx="239712" cy="152400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2540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0" name="AutoShape 46"/>
            <p:cNvSpPr>
              <a:spLocks noChangeArrowheads="1"/>
            </p:cNvSpPr>
            <p:nvPr/>
          </p:nvSpPr>
          <p:spPr bwMode="auto">
            <a:xfrm>
              <a:off x="6084888" y="5486400"/>
              <a:ext cx="239712" cy="152400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2540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1" name="AutoShape 47"/>
            <p:cNvSpPr>
              <a:spLocks noChangeArrowheads="1"/>
            </p:cNvSpPr>
            <p:nvPr/>
          </p:nvSpPr>
          <p:spPr bwMode="auto">
            <a:xfrm>
              <a:off x="9132888" y="5486400"/>
              <a:ext cx="239712" cy="152400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2540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2" name="Text Box 48"/>
            <p:cNvSpPr txBox="1">
              <a:spLocks noChangeArrowheads="1"/>
            </p:cNvSpPr>
            <p:nvPr/>
          </p:nvSpPr>
          <p:spPr bwMode="auto">
            <a:xfrm>
              <a:off x="2209800" y="533400"/>
              <a:ext cx="8153400" cy="300068"/>
            </a:xfrm>
            <a:prstGeom prst="rect">
              <a:avLst/>
            </a:prstGeom>
            <a:noFill/>
            <a:ln w="2540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300" dirty="0">
                  <a:solidFill>
                    <a:schemeClr val="bg2">
                      <a:lumMod val="25000"/>
                    </a:schemeClr>
                  </a:solidFill>
                </a:rPr>
                <a:t>Preserving and Improving Human Life by Putting Patients First</a:t>
              </a:r>
            </a:p>
          </p:txBody>
        </p:sp>
      </p:grpSp>
      <p:sp>
        <p:nvSpPr>
          <p:cNvPr id="53" name="Footer Placeholder 1">
            <a:extLst>
              <a:ext uri="{FF2B5EF4-FFF2-40B4-BE49-F238E27FC236}">
                <a16:creationId xmlns:a16="http://schemas.microsoft.com/office/drawing/2014/main" id="{30B0507A-F266-43F9-BCBA-68E67787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89832" y="6529451"/>
            <a:ext cx="4114800" cy="365125"/>
          </a:xfrm>
        </p:spPr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54426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en-US" dirty="0"/>
              <a:t>Pharmaceuticals Corporate Strategy Map</a:t>
            </a:r>
            <a:endParaRPr lang="en-US" dirty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042159" y="857251"/>
            <a:ext cx="8103554" cy="5641975"/>
            <a:chOff x="2042159" y="857251"/>
            <a:chExt cx="8103554" cy="5641975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2390776" y="5268913"/>
              <a:ext cx="7712075" cy="1008062"/>
            </a:xfrm>
            <a:prstGeom prst="rect">
              <a:avLst/>
            </a:prstGeom>
            <a:noFill/>
            <a:ln w="28575">
              <a:solidFill>
                <a:srgbClr val="000099"/>
              </a:solidFill>
              <a:miter lim="800000"/>
              <a:headEnd type="none" w="sm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390775" y="3436939"/>
              <a:ext cx="7740650" cy="1831975"/>
            </a:xfrm>
            <a:prstGeom prst="rect">
              <a:avLst/>
            </a:prstGeom>
            <a:noFill/>
            <a:ln w="28575">
              <a:solidFill>
                <a:srgbClr val="000099"/>
              </a:solidFill>
              <a:miter lim="800000"/>
              <a:headEnd type="none" w="sm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35000"/>
                </a:spcBef>
                <a:defRPr/>
              </a:pPr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384425" y="2660651"/>
              <a:ext cx="7740650" cy="822325"/>
            </a:xfrm>
            <a:prstGeom prst="rect">
              <a:avLst/>
            </a:prstGeom>
            <a:noFill/>
            <a:ln w="28575">
              <a:solidFill>
                <a:srgbClr val="000099"/>
              </a:solidFill>
              <a:miter lim="800000"/>
              <a:headEnd type="none" w="sm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CC00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386014" y="1844676"/>
              <a:ext cx="7742237" cy="823913"/>
            </a:xfrm>
            <a:prstGeom prst="rect">
              <a:avLst/>
            </a:prstGeom>
            <a:noFill/>
            <a:ln w="28575">
              <a:solidFill>
                <a:srgbClr val="000099"/>
              </a:solidFill>
              <a:miter lim="800000"/>
              <a:headEnd type="none" w="sm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CC00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cxnSp>
          <p:nvCxnSpPr>
            <p:cNvPr id="10" name="AutoShape 12"/>
            <p:cNvCxnSpPr>
              <a:cxnSpLocks noChangeShapeType="1"/>
            </p:cNvCxnSpPr>
            <p:nvPr/>
          </p:nvCxnSpPr>
          <p:spPr bwMode="auto">
            <a:xfrm>
              <a:off x="7188200" y="4429125"/>
              <a:ext cx="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2382838" y="857251"/>
              <a:ext cx="0" cy="550386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10118725" y="927101"/>
              <a:ext cx="0" cy="557212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2132013" y="3470275"/>
              <a:ext cx="801370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2124075" y="1847850"/>
              <a:ext cx="801370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5" name="Oval 20"/>
            <p:cNvSpPr>
              <a:spLocks noChangeArrowheads="1"/>
            </p:cNvSpPr>
            <p:nvPr/>
          </p:nvSpPr>
          <p:spPr bwMode="auto">
            <a:xfrm>
              <a:off x="2927350" y="2070101"/>
              <a:ext cx="2090738" cy="415925"/>
            </a:xfrm>
            <a:prstGeom prst="ellipse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Grow Revenues </a:t>
              </a:r>
            </a:p>
          </p:txBody>
        </p:sp>
        <p:cxnSp>
          <p:nvCxnSpPr>
            <p:cNvPr id="16" name="AutoShape 21"/>
            <p:cNvCxnSpPr>
              <a:cxnSpLocks noChangeShapeType="1"/>
              <a:stCxn id="15" idx="0"/>
              <a:endCxn id="39" idx="2"/>
            </p:cNvCxnSpPr>
            <p:nvPr/>
          </p:nvCxnSpPr>
          <p:spPr bwMode="auto">
            <a:xfrm rot="16200000">
              <a:off x="4933951" y="744538"/>
              <a:ext cx="363537" cy="2287588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22"/>
            <p:cNvCxnSpPr>
              <a:cxnSpLocks noChangeShapeType="1"/>
              <a:stCxn id="40" idx="3"/>
              <a:endCxn id="39" idx="1"/>
            </p:cNvCxnSpPr>
            <p:nvPr/>
          </p:nvCxnSpPr>
          <p:spPr bwMode="auto">
            <a:xfrm flipV="1">
              <a:off x="5043489" y="1436689"/>
              <a:ext cx="211137" cy="3175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Oval 23"/>
            <p:cNvSpPr>
              <a:spLocks noChangeArrowheads="1"/>
            </p:cNvSpPr>
            <p:nvPr/>
          </p:nvSpPr>
          <p:spPr bwMode="auto">
            <a:xfrm>
              <a:off x="2668588" y="5402263"/>
              <a:ext cx="7180262" cy="215900"/>
            </a:xfrm>
            <a:prstGeom prst="ellipse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Enable the Strategy Through Technology Platforms</a:t>
              </a:r>
            </a:p>
          </p:txBody>
        </p:sp>
        <p:sp>
          <p:nvSpPr>
            <p:cNvPr id="19" name="Oval 24"/>
            <p:cNvSpPr>
              <a:spLocks noChangeArrowheads="1"/>
            </p:cNvSpPr>
            <p:nvPr/>
          </p:nvSpPr>
          <p:spPr bwMode="auto">
            <a:xfrm>
              <a:off x="6537325" y="5768976"/>
              <a:ext cx="2801938" cy="398463"/>
            </a:xfrm>
            <a:prstGeom prst="ellipse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Build a High</a:t>
              </a:r>
            </a:p>
            <a:p>
              <a:pPr algn="ctr"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Performance Culture</a:t>
              </a:r>
            </a:p>
          </p:txBody>
        </p:sp>
        <p:sp>
          <p:nvSpPr>
            <p:cNvPr id="20" name="Oval 25"/>
            <p:cNvSpPr>
              <a:spLocks noChangeArrowheads="1"/>
            </p:cNvSpPr>
            <p:nvPr/>
          </p:nvSpPr>
          <p:spPr bwMode="auto">
            <a:xfrm>
              <a:off x="4000500" y="3721100"/>
              <a:ext cx="1244600" cy="509588"/>
            </a:xfrm>
            <a:prstGeom prst="ellipse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 Offer Innovative Solutions</a:t>
              </a:r>
            </a:p>
          </p:txBody>
        </p:sp>
        <p:cxnSp>
          <p:nvCxnSpPr>
            <p:cNvPr id="21" name="AutoShape 26"/>
            <p:cNvCxnSpPr>
              <a:cxnSpLocks noChangeShapeType="1"/>
              <a:stCxn id="20" idx="0"/>
              <a:endCxn id="25" idx="4"/>
            </p:cNvCxnSpPr>
            <p:nvPr/>
          </p:nvCxnSpPr>
          <p:spPr bwMode="auto">
            <a:xfrm rot="16200000">
              <a:off x="5222082" y="2683669"/>
              <a:ext cx="438150" cy="1636713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Oval 27"/>
            <p:cNvSpPr>
              <a:spLocks noChangeArrowheads="1"/>
            </p:cNvSpPr>
            <p:nvPr/>
          </p:nvSpPr>
          <p:spPr bwMode="auto">
            <a:xfrm>
              <a:off x="5354638" y="3721101"/>
              <a:ext cx="2462212" cy="511175"/>
            </a:xfrm>
            <a:prstGeom prst="ellipse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 Meet Requirements &amp; Exceed Expectations </a:t>
              </a:r>
            </a:p>
          </p:txBody>
        </p:sp>
        <p:cxnSp>
          <p:nvCxnSpPr>
            <p:cNvPr id="23" name="AutoShape 28"/>
            <p:cNvCxnSpPr>
              <a:cxnSpLocks noChangeShapeType="1"/>
              <a:stCxn id="22" idx="0"/>
              <a:endCxn id="25" idx="4"/>
            </p:cNvCxnSpPr>
            <p:nvPr/>
          </p:nvCxnSpPr>
          <p:spPr bwMode="auto">
            <a:xfrm rot="5400000" flipH="1">
              <a:off x="6203951" y="3338513"/>
              <a:ext cx="438150" cy="327025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29"/>
            <p:cNvCxnSpPr>
              <a:cxnSpLocks noChangeShapeType="1"/>
              <a:stCxn id="42" idx="0"/>
              <a:endCxn id="25" idx="4"/>
            </p:cNvCxnSpPr>
            <p:nvPr/>
          </p:nvCxnSpPr>
          <p:spPr bwMode="auto">
            <a:xfrm rot="5400000" flipH="1">
              <a:off x="7404101" y="2138363"/>
              <a:ext cx="438150" cy="2727325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Oval 30"/>
            <p:cNvSpPr>
              <a:spLocks noChangeArrowheads="1"/>
            </p:cNvSpPr>
            <p:nvPr/>
          </p:nvSpPr>
          <p:spPr bwMode="auto">
            <a:xfrm>
              <a:off x="5213350" y="2867026"/>
              <a:ext cx="2090738" cy="415925"/>
            </a:xfrm>
            <a:prstGeom prst="ellipse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Build Enduring Relationships</a:t>
              </a:r>
            </a:p>
          </p:txBody>
        </p:sp>
        <p:cxnSp>
          <p:nvCxnSpPr>
            <p:cNvPr id="26" name="AutoShape 31"/>
            <p:cNvCxnSpPr>
              <a:cxnSpLocks noChangeShapeType="1"/>
              <a:stCxn id="25" idx="0"/>
              <a:endCxn id="15" idx="4"/>
            </p:cNvCxnSpPr>
            <p:nvPr/>
          </p:nvCxnSpPr>
          <p:spPr bwMode="auto">
            <a:xfrm rot="5400000" flipH="1">
              <a:off x="4925219" y="1532731"/>
              <a:ext cx="381000" cy="2287588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32"/>
            <p:cNvCxnSpPr>
              <a:cxnSpLocks noChangeShapeType="1"/>
              <a:stCxn id="25" idx="0"/>
              <a:endCxn id="30" idx="4"/>
            </p:cNvCxnSpPr>
            <p:nvPr/>
          </p:nvCxnSpPr>
          <p:spPr bwMode="auto">
            <a:xfrm rot="16200000">
              <a:off x="7227888" y="1517650"/>
              <a:ext cx="381000" cy="2317750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Oval 33"/>
            <p:cNvSpPr>
              <a:spLocks noChangeArrowheads="1"/>
            </p:cNvSpPr>
            <p:nvPr/>
          </p:nvSpPr>
          <p:spPr bwMode="auto">
            <a:xfrm>
              <a:off x="5229225" y="2070101"/>
              <a:ext cx="2090738" cy="415925"/>
            </a:xfrm>
            <a:prstGeom prst="ellipse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Increase Return on Capital</a:t>
              </a:r>
            </a:p>
          </p:txBody>
        </p:sp>
        <p:cxnSp>
          <p:nvCxnSpPr>
            <p:cNvPr id="29" name="AutoShape 34"/>
            <p:cNvCxnSpPr>
              <a:cxnSpLocks noChangeShapeType="1"/>
              <a:stCxn id="28" idx="0"/>
              <a:endCxn id="39" idx="2"/>
            </p:cNvCxnSpPr>
            <p:nvPr/>
          </p:nvCxnSpPr>
          <p:spPr bwMode="auto">
            <a:xfrm rot="5400000" flipH="1">
              <a:off x="6085683" y="1880395"/>
              <a:ext cx="363537" cy="15875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Oval 35"/>
            <p:cNvSpPr>
              <a:spLocks noChangeArrowheads="1"/>
            </p:cNvSpPr>
            <p:nvPr/>
          </p:nvSpPr>
          <p:spPr bwMode="auto">
            <a:xfrm>
              <a:off x="7532689" y="2070101"/>
              <a:ext cx="2090737" cy="415925"/>
            </a:xfrm>
            <a:prstGeom prst="ellipse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Grow Operating Margins</a:t>
              </a:r>
            </a:p>
          </p:txBody>
        </p:sp>
        <p:cxnSp>
          <p:nvCxnSpPr>
            <p:cNvPr id="31" name="AutoShape 36"/>
            <p:cNvCxnSpPr>
              <a:cxnSpLocks noChangeShapeType="1"/>
              <a:stCxn id="30" idx="0"/>
              <a:endCxn id="39" idx="2"/>
            </p:cNvCxnSpPr>
            <p:nvPr/>
          </p:nvCxnSpPr>
          <p:spPr bwMode="auto">
            <a:xfrm rot="5400000" flipH="1">
              <a:off x="7236620" y="729457"/>
              <a:ext cx="363537" cy="2317750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37"/>
            <p:cNvCxnSpPr>
              <a:cxnSpLocks noChangeShapeType="1"/>
              <a:stCxn id="41" idx="0"/>
              <a:endCxn id="22" idx="4"/>
            </p:cNvCxnSpPr>
            <p:nvPr/>
          </p:nvCxnSpPr>
          <p:spPr bwMode="auto">
            <a:xfrm rot="16200000">
              <a:off x="6237289" y="4254501"/>
              <a:ext cx="371475" cy="327025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38"/>
            <p:cNvCxnSpPr>
              <a:cxnSpLocks noChangeShapeType="1"/>
              <a:stCxn id="41" idx="0"/>
              <a:endCxn id="20" idx="4"/>
            </p:cNvCxnSpPr>
            <p:nvPr/>
          </p:nvCxnSpPr>
          <p:spPr bwMode="auto">
            <a:xfrm rot="5400000" flipH="1">
              <a:off x="5254626" y="3598863"/>
              <a:ext cx="373062" cy="1636713"/>
            </a:xfrm>
            <a:prstGeom prst="curvedConnector3">
              <a:avLst>
                <a:gd name="adj1" fmla="val 49806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AutoShape 39"/>
            <p:cNvCxnSpPr>
              <a:cxnSpLocks noChangeShapeType="1"/>
              <a:stCxn id="41" idx="0"/>
              <a:endCxn id="42" idx="4"/>
            </p:cNvCxnSpPr>
            <p:nvPr/>
          </p:nvCxnSpPr>
          <p:spPr bwMode="auto">
            <a:xfrm rot="16200000">
              <a:off x="7437439" y="3054351"/>
              <a:ext cx="371475" cy="2727325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AutoShape 40"/>
            <p:cNvCxnSpPr>
              <a:cxnSpLocks noChangeShapeType="1"/>
              <a:stCxn id="41" idx="0"/>
              <a:endCxn id="36" idx="4"/>
            </p:cNvCxnSpPr>
            <p:nvPr/>
          </p:nvCxnSpPr>
          <p:spPr bwMode="auto">
            <a:xfrm rot="5400000" flipH="1">
              <a:off x="4511676" y="2855913"/>
              <a:ext cx="371475" cy="3124200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Oval 41"/>
            <p:cNvSpPr>
              <a:spLocks noChangeArrowheads="1"/>
            </p:cNvSpPr>
            <p:nvPr/>
          </p:nvSpPr>
          <p:spPr bwMode="auto">
            <a:xfrm>
              <a:off x="2406650" y="3721101"/>
              <a:ext cx="1455738" cy="511175"/>
            </a:xfrm>
            <a:prstGeom prst="ellipse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Strategically Enter New Markets</a:t>
              </a:r>
            </a:p>
          </p:txBody>
        </p:sp>
        <p:cxnSp>
          <p:nvCxnSpPr>
            <p:cNvPr id="37" name="AutoShape 42"/>
            <p:cNvCxnSpPr>
              <a:cxnSpLocks noChangeShapeType="1"/>
              <a:stCxn id="36" idx="0"/>
              <a:endCxn id="25" idx="4"/>
            </p:cNvCxnSpPr>
            <p:nvPr/>
          </p:nvCxnSpPr>
          <p:spPr bwMode="auto">
            <a:xfrm rot="16200000">
              <a:off x="4478338" y="1939925"/>
              <a:ext cx="438150" cy="3124200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AutoShape 43"/>
            <p:cNvCxnSpPr>
              <a:cxnSpLocks noChangeShapeType="1"/>
              <a:stCxn id="25" idx="0"/>
              <a:endCxn id="28" idx="4"/>
            </p:cNvCxnSpPr>
            <p:nvPr/>
          </p:nvCxnSpPr>
          <p:spPr bwMode="auto">
            <a:xfrm rot="16200000">
              <a:off x="6076951" y="2668588"/>
              <a:ext cx="381000" cy="15875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AutoShape 44"/>
            <p:cNvSpPr>
              <a:spLocks noChangeArrowheads="1"/>
            </p:cNvSpPr>
            <p:nvPr/>
          </p:nvSpPr>
          <p:spPr bwMode="auto">
            <a:xfrm>
              <a:off x="5254626" y="1165225"/>
              <a:ext cx="2009775" cy="541338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Build Superior Shareholder Value</a:t>
              </a:r>
            </a:p>
          </p:txBody>
        </p:sp>
        <p:sp>
          <p:nvSpPr>
            <p:cNvPr id="40" name="AutoShape 45"/>
            <p:cNvSpPr>
              <a:spLocks noChangeArrowheads="1"/>
            </p:cNvSpPr>
            <p:nvPr/>
          </p:nvSpPr>
          <p:spPr bwMode="auto">
            <a:xfrm>
              <a:off x="2905126" y="1181101"/>
              <a:ext cx="2138363" cy="519113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Passionate About the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Kind of Company We Are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Building Together </a:t>
              </a:r>
            </a:p>
          </p:txBody>
        </p:sp>
        <p:sp>
          <p:nvSpPr>
            <p:cNvPr id="41" name="Oval 46"/>
            <p:cNvSpPr>
              <a:spLocks noChangeArrowheads="1"/>
            </p:cNvSpPr>
            <p:nvPr/>
          </p:nvSpPr>
          <p:spPr bwMode="auto">
            <a:xfrm>
              <a:off x="5000625" y="4603750"/>
              <a:ext cx="2516188" cy="419100"/>
            </a:xfrm>
            <a:prstGeom prst="ellipse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Better Understand our Customers/markets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 altLang="en-US" sz="1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" name="Oval 47"/>
            <p:cNvSpPr>
              <a:spLocks noChangeArrowheads="1"/>
            </p:cNvSpPr>
            <p:nvPr/>
          </p:nvSpPr>
          <p:spPr bwMode="auto">
            <a:xfrm>
              <a:off x="7927976" y="3721101"/>
              <a:ext cx="2119313" cy="511175"/>
            </a:xfrm>
            <a:prstGeom prst="ellipse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Continually Improve Safety, Efficiency and Quality</a:t>
              </a:r>
            </a:p>
          </p:txBody>
        </p:sp>
        <p:sp>
          <p:nvSpPr>
            <p:cNvPr id="43" name="Line 48"/>
            <p:cNvSpPr>
              <a:spLocks noChangeShapeType="1"/>
            </p:cNvSpPr>
            <p:nvPr/>
          </p:nvSpPr>
          <p:spPr bwMode="auto">
            <a:xfrm>
              <a:off x="2124075" y="5268913"/>
              <a:ext cx="801370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4" name="Line 49"/>
            <p:cNvSpPr>
              <a:spLocks noChangeShapeType="1"/>
            </p:cNvSpPr>
            <p:nvPr/>
          </p:nvSpPr>
          <p:spPr bwMode="auto">
            <a:xfrm>
              <a:off x="2087563" y="2670175"/>
              <a:ext cx="801370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5" name="AutoShape 50"/>
            <p:cNvSpPr>
              <a:spLocks noChangeArrowheads="1"/>
            </p:cNvSpPr>
            <p:nvPr/>
          </p:nvSpPr>
          <p:spPr bwMode="auto">
            <a:xfrm>
              <a:off x="3532189" y="5040314"/>
              <a:ext cx="731837" cy="242887"/>
            </a:xfrm>
            <a:prstGeom prst="upArrow">
              <a:avLst>
                <a:gd name="adj1" fmla="val 50000"/>
                <a:gd name="adj2" fmla="val 58333"/>
              </a:avLst>
            </a:prstGeom>
            <a:solidFill>
              <a:srgbClr val="C0C0C0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6" name="AutoShape 51"/>
            <p:cNvSpPr>
              <a:spLocks noChangeArrowheads="1"/>
            </p:cNvSpPr>
            <p:nvPr/>
          </p:nvSpPr>
          <p:spPr bwMode="auto">
            <a:xfrm>
              <a:off x="5892800" y="5054600"/>
              <a:ext cx="731838" cy="242888"/>
            </a:xfrm>
            <a:prstGeom prst="upArrow">
              <a:avLst>
                <a:gd name="adj1" fmla="val 50000"/>
                <a:gd name="adj2" fmla="val 58333"/>
              </a:avLst>
            </a:prstGeom>
            <a:solidFill>
              <a:srgbClr val="C0C0C0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7" name="AutoShape 52"/>
            <p:cNvSpPr>
              <a:spLocks noChangeArrowheads="1"/>
            </p:cNvSpPr>
            <p:nvPr/>
          </p:nvSpPr>
          <p:spPr bwMode="auto">
            <a:xfrm>
              <a:off x="8382000" y="5033964"/>
              <a:ext cx="731838" cy="242887"/>
            </a:xfrm>
            <a:prstGeom prst="upArrow">
              <a:avLst>
                <a:gd name="adj1" fmla="val 50000"/>
                <a:gd name="adj2" fmla="val 58333"/>
              </a:avLst>
            </a:prstGeom>
            <a:solidFill>
              <a:srgbClr val="C0C0C0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8" name="Oval 53"/>
            <p:cNvSpPr>
              <a:spLocks noChangeArrowheads="1"/>
            </p:cNvSpPr>
            <p:nvPr/>
          </p:nvSpPr>
          <p:spPr bwMode="auto">
            <a:xfrm>
              <a:off x="3386138" y="5768976"/>
              <a:ext cx="2741612" cy="398463"/>
            </a:xfrm>
            <a:prstGeom prst="ellipse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Attract &amp; Retain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the Right People</a:t>
              </a:r>
            </a:p>
          </p:txBody>
        </p:sp>
        <p:sp>
          <p:nvSpPr>
            <p:cNvPr id="49" name="Rectangle 54"/>
            <p:cNvSpPr>
              <a:spLocks noChangeArrowheads="1"/>
            </p:cNvSpPr>
            <p:nvPr/>
          </p:nvSpPr>
          <p:spPr bwMode="auto">
            <a:xfrm>
              <a:off x="2382839" y="857251"/>
              <a:ext cx="7735887" cy="207963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Build an Enduring Global Health and Life Sciences Company</a:t>
              </a:r>
            </a:p>
          </p:txBody>
        </p:sp>
        <p:sp>
          <p:nvSpPr>
            <p:cNvPr id="50" name="Rectangle 55"/>
            <p:cNvSpPr>
              <a:spLocks noChangeArrowheads="1"/>
            </p:cNvSpPr>
            <p:nvPr/>
          </p:nvSpPr>
          <p:spPr bwMode="auto">
            <a:xfrm>
              <a:off x="2382839" y="6291263"/>
              <a:ext cx="7735887" cy="20796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Our Core Values &amp; Purpose Are The Foundation of Everything We Do</a:t>
              </a:r>
            </a:p>
          </p:txBody>
        </p:sp>
        <p:sp>
          <p:nvSpPr>
            <p:cNvPr id="51" name="Rectangle 56"/>
            <p:cNvSpPr>
              <a:spLocks noChangeArrowheads="1"/>
            </p:cNvSpPr>
            <p:nvPr/>
          </p:nvSpPr>
          <p:spPr bwMode="auto">
            <a:xfrm rot="16200000">
              <a:off x="1639094" y="5694203"/>
              <a:ext cx="1147762" cy="34163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i="1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Motivated &amp; Prepared People</a:t>
              </a:r>
            </a:p>
          </p:txBody>
        </p:sp>
        <p:sp>
          <p:nvSpPr>
            <p:cNvPr id="52" name="Rectangle 57"/>
            <p:cNvSpPr>
              <a:spLocks noChangeArrowheads="1"/>
            </p:cNvSpPr>
            <p:nvPr/>
          </p:nvSpPr>
          <p:spPr bwMode="auto">
            <a:xfrm rot="16200000">
              <a:off x="1861658" y="2968084"/>
              <a:ext cx="723275" cy="216982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i="1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Customer</a:t>
              </a:r>
            </a:p>
          </p:txBody>
        </p:sp>
        <p:sp>
          <p:nvSpPr>
            <p:cNvPr id="53" name="Rectangle 58"/>
            <p:cNvSpPr>
              <a:spLocks noChangeArrowheads="1"/>
            </p:cNvSpPr>
            <p:nvPr/>
          </p:nvSpPr>
          <p:spPr bwMode="auto">
            <a:xfrm rot="16202108">
              <a:off x="1692439" y="4155753"/>
              <a:ext cx="1082348" cy="230832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900" i="1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Internal Process</a:t>
              </a:r>
            </a:p>
          </p:txBody>
        </p:sp>
        <p:sp>
          <p:nvSpPr>
            <p:cNvPr id="54" name="Rectangle 59"/>
            <p:cNvSpPr>
              <a:spLocks noChangeArrowheads="1"/>
            </p:cNvSpPr>
            <p:nvPr/>
          </p:nvSpPr>
          <p:spPr bwMode="auto">
            <a:xfrm rot="16200000">
              <a:off x="1826419" y="2102644"/>
              <a:ext cx="773112" cy="22860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900" i="1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Financial</a:t>
              </a:r>
            </a:p>
          </p:txBody>
        </p:sp>
      </p:grpSp>
      <p:sp>
        <p:nvSpPr>
          <p:cNvPr id="55" name="Footer Placeholder 1">
            <a:extLst>
              <a:ext uri="{FF2B5EF4-FFF2-40B4-BE49-F238E27FC236}">
                <a16:creationId xmlns:a16="http://schemas.microsoft.com/office/drawing/2014/main" id="{0C1FC093-758A-4F93-94DD-6F572A11F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05067"/>
            <a:ext cx="4114800" cy="365125"/>
          </a:xfrm>
        </p:spPr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45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Strategy maps include generic, nonprofit, health clinic, hospital, insurance, pharmaceutical, and life science examples. </a:t>
            </a:r>
          </a:p>
          <a:p>
            <a:r>
              <a:rPr lang="en-US" sz="2400" dirty="0"/>
              <a:t>Examples include complex and streamlined designs. </a:t>
            </a:r>
          </a:p>
          <a:p>
            <a:r>
              <a:rPr lang="en-US" sz="2400" dirty="0"/>
              <a:t>Templates are editable to allow for map drafting from an existing example.</a:t>
            </a:r>
          </a:p>
          <a:p>
            <a:r>
              <a:rPr lang="en-US" sz="2400" dirty="0"/>
              <a:t>Once you’ve found a map that you like, work with your team to populate your content. </a:t>
            </a:r>
            <a:r>
              <a:rPr lang="en-US" sz="1600" b="1" i="1" dirty="0">
                <a:solidFill>
                  <a:srgbClr val="573AA0"/>
                </a:solidFill>
              </a:rPr>
              <a:t>See ESM’s Healthcare Objective Measure Library for inspiration.</a:t>
            </a:r>
            <a:endParaRPr lang="en-US" sz="2400" b="1" dirty="0">
              <a:solidFill>
                <a:srgbClr val="573AA0"/>
              </a:solidFill>
            </a:endParaRPr>
          </a:p>
          <a:p>
            <a:r>
              <a:rPr lang="en-US" sz="2400" dirty="0"/>
              <a:t>Work with marketing to bring the design to life with colors and creative design.</a:t>
            </a:r>
          </a:p>
          <a:p>
            <a:r>
              <a:rPr lang="en-US" sz="2400" dirty="0"/>
              <a:t>For questions contact: Kent Smack at ksmack@esmgrp.com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How to leverage ESM’s Strategy Map examples for your healthcare organization</a:t>
            </a:r>
          </a:p>
        </p:txBody>
      </p:sp>
    </p:spTree>
    <p:extLst>
      <p:ext uri="{BB962C8B-B14F-4D97-AF65-F5344CB8AC3E}">
        <p14:creationId xmlns:p14="http://schemas.microsoft.com/office/powerpoint/2010/main" val="1380174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en-US" dirty="0"/>
              <a:t>Generic Strategy Map</a:t>
            </a: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1627187" y="917397"/>
            <a:ext cx="8937625" cy="5463534"/>
            <a:chOff x="93663" y="909638"/>
            <a:chExt cx="8937625" cy="5463534"/>
          </a:xfrm>
        </p:grpSpPr>
        <p:sp>
          <p:nvSpPr>
            <p:cNvPr id="80" name="Rectangle 18"/>
            <p:cNvSpPr>
              <a:spLocks noChangeArrowheads="1"/>
            </p:cNvSpPr>
            <p:nvPr/>
          </p:nvSpPr>
          <p:spPr bwMode="auto">
            <a:xfrm>
              <a:off x="93663" y="5257800"/>
              <a:ext cx="976312" cy="2744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i="1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People </a:t>
              </a:r>
            </a:p>
          </p:txBody>
        </p:sp>
        <p:sp>
          <p:nvSpPr>
            <p:cNvPr id="81" name="Rectangle 19"/>
            <p:cNvSpPr>
              <a:spLocks noChangeArrowheads="1"/>
            </p:cNvSpPr>
            <p:nvPr/>
          </p:nvSpPr>
          <p:spPr bwMode="auto">
            <a:xfrm>
              <a:off x="93663" y="5553075"/>
              <a:ext cx="985837" cy="820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105000"/>
                </a:lnSpc>
                <a:spcBef>
                  <a:spcPct val="0"/>
                </a:spcBef>
              </a:pPr>
              <a:r>
                <a:rPr lang="en-US" altLang="en-US" sz="9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What people &amp; environment must we have to achieve our objectives?</a:t>
              </a:r>
            </a:p>
          </p:txBody>
        </p:sp>
        <p:sp>
          <p:nvSpPr>
            <p:cNvPr id="82" name="Rectangle 20"/>
            <p:cNvSpPr>
              <a:spLocks noChangeArrowheads="1"/>
            </p:cNvSpPr>
            <p:nvPr/>
          </p:nvSpPr>
          <p:spPr bwMode="auto">
            <a:xfrm>
              <a:off x="93663" y="3516313"/>
              <a:ext cx="1001712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200" i="1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Internal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200" i="1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Process</a:t>
              </a:r>
            </a:p>
          </p:txBody>
        </p:sp>
        <p:sp>
          <p:nvSpPr>
            <p:cNvPr id="83" name="Rectangle 21"/>
            <p:cNvSpPr>
              <a:spLocks noChangeArrowheads="1"/>
            </p:cNvSpPr>
            <p:nvPr/>
          </p:nvSpPr>
          <p:spPr bwMode="auto">
            <a:xfrm>
              <a:off x="93663" y="3902075"/>
              <a:ext cx="1003300" cy="1256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105000"/>
                </a:lnSpc>
                <a:spcBef>
                  <a:spcPct val="0"/>
                </a:spcBef>
              </a:pPr>
              <a:r>
                <a:rPr lang="en-US" altLang="en-US" sz="9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What processes must we excel at to deliver value to our customers and meet financial objectives?</a:t>
              </a:r>
            </a:p>
          </p:txBody>
        </p:sp>
        <p:sp>
          <p:nvSpPr>
            <p:cNvPr id="84" name="Rectangle 24"/>
            <p:cNvSpPr>
              <a:spLocks noChangeArrowheads="1"/>
            </p:cNvSpPr>
            <p:nvPr/>
          </p:nvSpPr>
          <p:spPr bwMode="auto">
            <a:xfrm>
              <a:off x="93663" y="909638"/>
              <a:ext cx="1228725" cy="180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200" i="1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Financial</a:t>
              </a:r>
            </a:p>
          </p:txBody>
        </p:sp>
        <p:sp>
          <p:nvSpPr>
            <p:cNvPr id="85" name="Rectangle 25"/>
            <p:cNvSpPr>
              <a:spLocks noChangeArrowheads="1"/>
            </p:cNvSpPr>
            <p:nvPr/>
          </p:nvSpPr>
          <p:spPr bwMode="auto">
            <a:xfrm>
              <a:off x="93663" y="1109663"/>
              <a:ext cx="995362" cy="529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105000"/>
                </a:lnSpc>
                <a:spcBef>
                  <a:spcPct val="0"/>
                </a:spcBef>
              </a:pPr>
              <a:r>
                <a:rPr lang="en-US" altLang="en-US" sz="9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What do Shareholders expect?</a:t>
              </a:r>
            </a:p>
          </p:txBody>
        </p:sp>
        <p:sp>
          <p:nvSpPr>
            <p:cNvPr id="86" name="Rectangle 26"/>
            <p:cNvSpPr>
              <a:spLocks noChangeArrowheads="1"/>
            </p:cNvSpPr>
            <p:nvPr/>
          </p:nvSpPr>
          <p:spPr bwMode="auto">
            <a:xfrm>
              <a:off x="93663" y="2476500"/>
              <a:ext cx="1098550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200" i="1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Markets/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200" i="1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Customers</a:t>
              </a:r>
            </a:p>
          </p:txBody>
        </p:sp>
        <p:sp>
          <p:nvSpPr>
            <p:cNvPr id="87" name="Rectangle 27"/>
            <p:cNvSpPr>
              <a:spLocks noChangeArrowheads="1"/>
            </p:cNvSpPr>
            <p:nvPr/>
          </p:nvSpPr>
          <p:spPr bwMode="auto">
            <a:xfrm>
              <a:off x="93663" y="2849563"/>
              <a:ext cx="1001712" cy="529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105000"/>
                </a:lnSpc>
                <a:spcBef>
                  <a:spcPct val="0"/>
                </a:spcBef>
              </a:pPr>
              <a:r>
                <a:rPr lang="en-US" altLang="en-US" sz="9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What do our customers </a:t>
              </a:r>
            </a:p>
            <a:p>
              <a:pPr>
                <a:lnSpc>
                  <a:spcPct val="105000"/>
                </a:lnSpc>
                <a:spcBef>
                  <a:spcPct val="0"/>
                </a:spcBef>
              </a:pPr>
              <a:r>
                <a:rPr lang="en-US" altLang="en-US" sz="9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rPr>
                <a:t>value?</a:t>
              </a:r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209550" y="909638"/>
              <a:ext cx="8821738" cy="5284762"/>
              <a:chOff x="209550" y="909638"/>
              <a:chExt cx="8821738" cy="5284762"/>
            </a:xfrm>
          </p:grpSpPr>
          <p:sp>
            <p:nvSpPr>
              <p:cNvPr id="89" name="Rectangle 3"/>
              <p:cNvSpPr>
                <a:spLocks noChangeArrowheads="1"/>
              </p:cNvSpPr>
              <p:nvPr/>
            </p:nvSpPr>
            <p:spPr bwMode="auto">
              <a:xfrm>
                <a:off x="1109663" y="2552700"/>
                <a:ext cx="6045200" cy="785813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bg2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/>
                <a:endParaRPr lang="en-US" altLang="en-US" sz="24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90" name="Line 4"/>
              <p:cNvSpPr>
                <a:spLocks noChangeShapeType="1"/>
              </p:cNvSpPr>
              <p:nvPr/>
            </p:nvSpPr>
            <p:spPr bwMode="auto">
              <a:xfrm flipV="1">
                <a:off x="6011863" y="2687638"/>
                <a:ext cx="0" cy="633412"/>
              </a:xfrm>
              <a:prstGeom prst="line">
                <a:avLst/>
              </a:prstGeom>
              <a:noFill/>
              <a:ln w="12700">
                <a:solidFill>
                  <a:srgbClr val="333399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91" name="Line 5"/>
              <p:cNvSpPr>
                <a:spLocks noChangeShapeType="1"/>
              </p:cNvSpPr>
              <p:nvPr/>
            </p:nvSpPr>
            <p:spPr bwMode="auto">
              <a:xfrm flipV="1">
                <a:off x="2662238" y="2662238"/>
                <a:ext cx="0" cy="633412"/>
              </a:xfrm>
              <a:prstGeom prst="line">
                <a:avLst/>
              </a:prstGeom>
              <a:noFill/>
              <a:ln w="12700">
                <a:solidFill>
                  <a:srgbClr val="333399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92" name="Rectangle 6"/>
              <p:cNvSpPr>
                <a:spLocks noChangeArrowheads="1"/>
              </p:cNvSpPr>
              <p:nvPr/>
            </p:nvSpPr>
            <p:spPr bwMode="auto">
              <a:xfrm>
                <a:off x="5884863" y="2662238"/>
                <a:ext cx="1068387" cy="23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marL="177800" indent="-1778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en-US" sz="1000" i="1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Brand</a:t>
                </a:r>
              </a:p>
            </p:txBody>
          </p:sp>
          <p:sp>
            <p:nvSpPr>
              <p:cNvPr id="93" name="Rectangle 7"/>
              <p:cNvSpPr>
                <a:spLocks noChangeArrowheads="1"/>
              </p:cNvSpPr>
              <p:nvPr/>
            </p:nvSpPr>
            <p:spPr bwMode="auto">
              <a:xfrm>
                <a:off x="4656138" y="2662238"/>
                <a:ext cx="1066800" cy="23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marL="177800" indent="-1778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en-US" sz="1000" i="1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Relationship</a:t>
                </a:r>
              </a:p>
            </p:txBody>
          </p:sp>
          <p:sp>
            <p:nvSpPr>
              <p:cNvPr id="94" name="Oval 8"/>
              <p:cNvSpPr>
                <a:spLocks noChangeArrowheads="1"/>
              </p:cNvSpPr>
              <p:nvPr/>
            </p:nvSpPr>
            <p:spPr bwMode="auto">
              <a:xfrm>
                <a:off x="6035675" y="2900363"/>
                <a:ext cx="938213" cy="339725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Trusted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 Provider</a:t>
                </a:r>
              </a:p>
            </p:txBody>
          </p:sp>
          <p:sp>
            <p:nvSpPr>
              <p:cNvPr id="95" name="Oval 9"/>
              <p:cNvSpPr>
                <a:spLocks noChangeArrowheads="1"/>
              </p:cNvSpPr>
              <p:nvPr/>
            </p:nvSpPr>
            <p:spPr bwMode="auto">
              <a:xfrm>
                <a:off x="5184775" y="2903538"/>
                <a:ext cx="792163" cy="336550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Strategic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Partner</a:t>
                </a:r>
              </a:p>
            </p:txBody>
          </p:sp>
          <p:sp>
            <p:nvSpPr>
              <p:cNvPr id="96" name="Oval 10"/>
              <p:cNvSpPr>
                <a:spLocks noChangeArrowheads="1"/>
              </p:cNvSpPr>
              <p:nvPr/>
            </p:nvSpPr>
            <p:spPr bwMode="auto">
              <a:xfrm>
                <a:off x="4295775" y="2909888"/>
                <a:ext cx="830263" cy="330200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Service 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Driven</a:t>
                </a:r>
              </a:p>
            </p:txBody>
          </p:sp>
          <p:sp>
            <p:nvSpPr>
              <p:cNvPr id="97" name="Oval 11"/>
              <p:cNvSpPr>
                <a:spLocks noChangeArrowheads="1"/>
              </p:cNvSpPr>
              <p:nvPr/>
            </p:nvSpPr>
            <p:spPr bwMode="auto">
              <a:xfrm>
                <a:off x="1146175" y="2938463"/>
                <a:ext cx="641350" cy="301625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Content</a:t>
                </a:r>
              </a:p>
            </p:txBody>
          </p:sp>
          <p:sp>
            <p:nvSpPr>
              <p:cNvPr id="98" name="Oval 12"/>
              <p:cNvSpPr>
                <a:spLocks noChangeArrowheads="1"/>
              </p:cNvSpPr>
              <p:nvPr/>
            </p:nvSpPr>
            <p:spPr bwMode="auto">
              <a:xfrm>
                <a:off x="1844675" y="2932113"/>
                <a:ext cx="784225" cy="307975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Solutions</a:t>
                </a:r>
              </a:p>
            </p:txBody>
          </p:sp>
          <p:sp>
            <p:nvSpPr>
              <p:cNvPr id="99" name="Rectangle 13"/>
              <p:cNvSpPr>
                <a:spLocks noChangeArrowheads="1"/>
              </p:cNvSpPr>
              <p:nvPr/>
            </p:nvSpPr>
            <p:spPr bwMode="auto">
              <a:xfrm>
                <a:off x="995363" y="2649538"/>
                <a:ext cx="1579562" cy="3699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marL="177800" indent="-1778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en-US" sz="1000" i="1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Better Decisions Faster</a:t>
                </a:r>
              </a:p>
            </p:txBody>
          </p:sp>
          <p:sp>
            <p:nvSpPr>
              <p:cNvPr id="100" name="Line 14"/>
              <p:cNvSpPr>
                <a:spLocks noChangeShapeType="1"/>
              </p:cNvSpPr>
              <p:nvPr/>
            </p:nvSpPr>
            <p:spPr bwMode="auto">
              <a:xfrm flipV="1">
                <a:off x="4257675" y="2662238"/>
                <a:ext cx="0" cy="685800"/>
              </a:xfrm>
              <a:prstGeom prst="line">
                <a:avLst/>
              </a:prstGeom>
              <a:noFill/>
              <a:ln w="12700">
                <a:solidFill>
                  <a:srgbClr val="333399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01" name="Rectangle 15"/>
              <p:cNvSpPr>
                <a:spLocks noChangeArrowheads="1"/>
              </p:cNvSpPr>
              <p:nvPr/>
            </p:nvSpPr>
            <p:spPr bwMode="auto">
              <a:xfrm>
                <a:off x="3175000" y="2674938"/>
                <a:ext cx="619125" cy="23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marL="177800" indent="-1778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en-US" sz="1000" i="1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ROI</a:t>
                </a:r>
              </a:p>
            </p:txBody>
          </p:sp>
          <p:sp>
            <p:nvSpPr>
              <p:cNvPr id="102" name="Oval 16"/>
              <p:cNvSpPr>
                <a:spLocks noChangeArrowheads="1"/>
              </p:cNvSpPr>
              <p:nvPr/>
            </p:nvSpPr>
            <p:spPr bwMode="auto">
              <a:xfrm>
                <a:off x="2687638" y="2974975"/>
                <a:ext cx="746125" cy="265113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Cost</a:t>
                </a:r>
              </a:p>
            </p:txBody>
          </p:sp>
          <p:sp>
            <p:nvSpPr>
              <p:cNvPr id="103" name="Oval 17"/>
              <p:cNvSpPr>
                <a:spLocks noChangeArrowheads="1"/>
              </p:cNvSpPr>
              <p:nvPr/>
            </p:nvSpPr>
            <p:spPr bwMode="auto">
              <a:xfrm>
                <a:off x="3492500" y="2974975"/>
                <a:ext cx="746125" cy="265113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Benefit</a:t>
                </a:r>
              </a:p>
            </p:txBody>
          </p:sp>
          <p:sp>
            <p:nvSpPr>
              <p:cNvPr id="104" name="Line 22"/>
              <p:cNvSpPr>
                <a:spLocks noChangeShapeType="1"/>
              </p:cNvSpPr>
              <p:nvPr/>
            </p:nvSpPr>
            <p:spPr bwMode="auto">
              <a:xfrm>
                <a:off x="268288" y="5192713"/>
                <a:ext cx="87630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05" name="Line 23"/>
              <p:cNvSpPr>
                <a:spLocks noChangeShapeType="1"/>
              </p:cNvSpPr>
              <p:nvPr/>
            </p:nvSpPr>
            <p:spPr bwMode="auto">
              <a:xfrm>
                <a:off x="209550" y="2389188"/>
                <a:ext cx="87630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06" name="Line 28"/>
              <p:cNvSpPr>
                <a:spLocks noChangeShapeType="1"/>
              </p:cNvSpPr>
              <p:nvPr/>
            </p:nvSpPr>
            <p:spPr bwMode="auto">
              <a:xfrm>
                <a:off x="219075" y="3386138"/>
                <a:ext cx="87630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6619875" y="3475038"/>
                <a:ext cx="2362200" cy="163195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bg2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114300" indent="-1143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endParaRPr lang="en-US" altLang="en-US" sz="32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951288" y="3478213"/>
                <a:ext cx="2593975" cy="163195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bg2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114300" indent="-1143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endParaRPr lang="en-US" altLang="en-US" sz="32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31"/>
              <p:cNvSpPr>
                <a:spLocks noChangeArrowheads="1"/>
              </p:cNvSpPr>
              <p:nvPr/>
            </p:nvSpPr>
            <p:spPr bwMode="auto">
              <a:xfrm>
                <a:off x="1101725" y="3478213"/>
                <a:ext cx="2774950" cy="163195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bg2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114300" indent="-1143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endParaRPr lang="en-US" altLang="en-US" sz="32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Oval 32"/>
              <p:cNvSpPr>
                <a:spLocks noChangeArrowheads="1"/>
              </p:cNvSpPr>
              <p:nvPr/>
            </p:nvSpPr>
            <p:spPr bwMode="auto">
              <a:xfrm>
                <a:off x="1158875" y="4189413"/>
                <a:ext cx="1255713" cy="695325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Understand Markets and 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Customers</a:t>
                </a:r>
              </a:p>
            </p:txBody>
          </p:sp>
          <p:sp>
            <p:nvSpPr>
              <p:cNvPr id="111" name="Oval 33"/>
              <p:cNvSpPr>
                <a:spLocks noChangeArrowheads="1"/>
              </p:cNvSpPr>
              <p:nvPr/>
            </p:nvSpPr>
            <p:spPr bwMode="auto">
              <a:xfrm>
                <a:off x="2516188" y="4189413"/>
                <a:ext cx="1206500" cy="695325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Evaluate Opportunities</a:t>
                </a:r>
              </a:p>
            </p:txBody>
          </p:sp>
          <p:sp>
            <p:nvSpPr>
              <p:cNvPr id="112" name="Oval 34"/>
              <p:cNvSpPr>
                <a:spLocks noChangeArrowheads="1"/>
              </p:cNvSpPr>
              <p:nvPr/>
            </p:nvSpPr>
            <p:spPr bwMode="auto">
              <a:xfrm>
                <a:off x="3990975" y="4122738"/>
                <a:ext cx="1360488" cy="852487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Develop Mission 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Critical 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Integrated 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Information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Solutions</a:t>
                </a:r>
              </a:p>
            </p:txBody>
          </p:sp>
          <p:sp>
            <p:nvSpPr>
              <p:cNvPr id="113" name="Oval 35"/>
              <p:cNvSpPr>
                <a:spLocks noChangeArrowheads="1"/>
              </p:cNvSpPr>
              <p:nvPr/>
            </p:nvSpPr>
            <p:spPr bwMode="auto">
              <a:xfrm>
                <a:off x="5407025" y="4151313"/>
                <a:ext cx="1096963" cy="801687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Build &amp; Use Common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Platforms and Tools</a:t>
                </a:r>
              </a:p>
            </p:txBody>
          </p:sp>
          <p:sp>
            <p:nvSpPr>
              <p:cNvPr id="114" name="Oval 36"/>
              <p:cNvSpPr>
                <a:spLocks noChangeArrowheads="1"/>
              </p:cNvSpPr>
              <p:nvPr/>
            </p:nvSpPr>
            <p:spPr bwMode="auto">
              <a:xfrm>
                <a:off x="7861300" y="4148138"/>
                <a:ext cx="1098550" cy="803275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Deliver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Efficiently and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Effectively</a:t>
                </a:r>
              </a:p>
            </p:txBody>
          </p:sp>
          <p:sp>
            <p:nvSpPr>
              <p:cNvPr id="115" name="Oval 37"/>
              <p:cNvSpPr>
                <a:spLocks noChangeArrowheads="1"/>
              </p:cNvSpPr>
              <p:nvPr/>
            </p:nvSpPr>
            <p:spPr bwMode="auto">
              <a:xfrm>
                <a:off x="6692900" y="4138613"/>
                <a:ext cx="1090613" cy="812800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Provide 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Appropriate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 Support</a:t>
                </a:r>
              </a:p>
            </p:txBody>
          </p:sp>
          <p:sp>
            <p:nvSpPr>
              <p:cNvPr id="116" name="Rectangle 38"/>
              <p:cNvSpPr>
                <a:spLocks noChangeArrowheads="1"/>
              </p:cNvSpPr>
              <p:nvPr/>
            </p:nvSpPr>
            <p:spPr bwMode="auto">
              <a:xfrm>
                <a:off x="1052004" y="5375250"/>
                <a:ext cx="7924800" cy="81915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bg2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/>
                <a:endParaRPr lang="en-US" altLang="en-US" sz="24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Oval 39"/>
              <p:cNvSpPr>
                <a:spLocks noChangeArrowheads="1"/>
              </p:cNvSpPr>
              <p:nvPr/>
            </p:nvSpPr>
            <p:spPr bwMode="auto">
              <a:xfrm>
                <a:off x="1612900" y="5616575"/>
                <a:ext cx="1601788" cy="568325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Continuously Develop Leaders</a:t>
                </a:r>
              </a:p>
            </p:txBody>
          </p:sp>
          <p:sp>
            <p:nvSpPr>
              <p:cNvPr id="118" name="Oval 40"/>
              <p:cNvSpPr>
                <a:spLocks noChangeArrowheads="1"/>
              </p:cNvSpPr>
              <p:nvPr/>
            </p:nvSpPr>
            <p:spPr bwMode="auto">
              <a:xfrm>
                <a:off x="6718300" y="5616575"/>
                <a:ext cx="1601788" cy="568325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Evolve the company Culture</a:t>
                </a:r>
              </a:p>
            </p:txBody>
          </p:sp>
          <p:sp>
            <p:nvSpPr>
              <p:cNvPr id="119" name="Oval 41"/>
              <p:cNvSpPr>
                <a:spLocks noChangeArrowheads="1"/>
              </p:cNvSpPr>
              <p:nvPr/>
            </p:nvSpPr>
            <p:spPr bwMode="auto">
              <a:xfrm>
                <a:off x="4065588" y="5550315"/>
                <a:ext cx="1800225" cy="615950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Retain &amp; Attract High Performance People</a:t>
                </a:r>
              </a:p>
            </p:txBody>
          </p:sp>
          <p:sp>
            <p:nvSpPr>
              <p:cNvPr id="120" name="Rectangle 42"/>
              <p:cNvSpPr>
                <a:spLocks noChangeArrowheads="1"/>
              </p:cNvSpPr>
              <p:nvPr/>
            </p:nvSpPr>
            <p:spPr bwMode="auto">
              <a:xfrm>
                <a:off x="1117600" y="1138238"/>
                <a:ext cx="7848600" cy="121920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bg2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/>
                <a:endParaRPr lang="en-US" altLang="en-US" sz="24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21" name="Rectangle 43"/>
              <p:cNvSpPr>
                <a:spLocks noChangeArrowheads="1"/>
              </p:cNvSpPr>
              <p:nvPr/>
            </p:nvSpPr>
            <p:spPr bwMode="auto">
              <a:xfrm>
                <a:off x="1117600" y="909638"/>
                <a:ext cx="7848600" cy="228600"/>
              </a:xfrm>
              <a:prstGeom prst="rect">
                <a:avLst/>
              </a:prstGeom>
              <a:solidFill>
                <a:srgbClr val="808080"/>
              </a:solidFill>
              <a:ln w="12700" algn="ctr">
                <a:solidFill>
                  <a:srgbClr val="56565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en-US" sz="120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Shareholder Value</a:t>
                </a:r>
              </a:p>
            </p:txBody>
          </p:sp>
          <p:sp>
            <p:nvSpPr>
              <p:cNvPr id="122" name="Oval 44"/>
              <p:cNvSpPr>
                <a:spLocks noChangeArrowheads="1"/>
              </p:cNvSpPr>
              <p:nvPr/>
            </p:nvSpPr>
            <p:spPr bwMode="auto">
              <a:xfrm>
                <a:off x="4308475" y="1169988"/>
                <a:ext cx="1754188" cy="425450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Improve Shareholder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Value</a:t>
                </a:r>
              </a:p>
            </p:txBody>
          </p:sp>
          <p:sp>
            <p:nvSpPr>
              <p:cNvPr id="123" name="Oval 45"/>
              <p:cNvSpPr>
                <a:spLocks noChangeArrowheads="1"/>
              </p:cNvSpPr>
              <p:nvPr/>
            </p:nvSpPr>
            <p:spPr bwMode="auto">
              <a:xfrm>
                <a:off x="2444750" y="1392238"/>
                <a:ext cx="1638300" cy="425450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Create Sustainable 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Revenue Growth</a:t>
                </a:r>
              </a:p>
            </p:txBody>
          </p:sp>
          <p:sp>
            <p:nvSpPr>
              <p:cNvPr id="124" name="Oval 46"/>
              <p:cNvSpPr>
                <a:spLocks noChangeArrowheads="1"/>
              </p:cNvSpPr>
              <p:nvPr/>
            </p:nvSpPr>
            <p:spPr bwMode="auto">
              <a:xfrm>
                <a:off x="1427163" y="1841500"/>
                <a:ext cx="1382712" cy="385763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Expand Markets</a:t>
                </a:r>
              </a:p>
            </p:txBody>
          </p:sp>
          <p:sp>
            <p:nvSpPr>
              <p:cNvPr id="125" name="Oval 47"/>
              <p:cNvSpPr>
                <a:spLocks noChangeArrowheads="1"/>
              </p:cNvSpPr>
              <p:nvPr/>
            </p:nvSpPr>
            <p:spPr bwMode="auto">
              <a:xfrm>
                <a:off x="3435350" y="1847850"/>
                <a:ext cx="1617663" cy="425450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Become #1 or #2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in Chosen Markets</a:t>
                </a:r>
              </a:p>
            </p:txBody>
          </p:sp>
          <p:sp>
            <p:nvSpPr>
              <p:cNvPr id="126" name="Oval 48"/>
              <p:cNvSpPr>
                <a:spLocks noChangeArrowheads="1"/>
              </p:cNvSpPr>
              <p:nvPr/>
            </p:nvSpPr>
            <p:spPr bwMode="auto">
              <a:xfrm>
                <a:off x="6096000" y="1838325"/>
                <a:ext cx="1090613" cy="425450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Grow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EBITDA</a:t>
                </a:r>
              </a:p>
            </p:txBody>
          </p:sp>
          <p:cxnSp>
            <p:nvCxnSpPr>
              <p:cNvPr id="127" name="AutoShape 49"/>
              <p:cNvCxnSpPr>
                <a:cxnSpLocks noChangeShapeType="1"/>
              </p:cNvCxnSpPr>
              <p:nvPr/>
            </p:nvCxnSpPr>
            <p:spPr bwMode="auto">
              <a:xfrm flipV="1">
                <a:off x="3263900" y="1369461"/>
                <a:ext cx="1044575" cy="9525"/>
              </a:xfrm>
              <a:prstGeom prst="straightConnector1">
                <a:avLst/>
              </a:prstGeom>
              <a:noFill/>
              <a:ln w="19050">
                <a:solidFill>
                  <a:srgbClr val="587993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8" name="AutoShape 50"/>
              <p:cNvCxnSpPr>
                <a:cxnSpLocks noChangeShapeType="1"/>
                <a:stCxn id="130" idx="0"/>
                <a:endCxn id="122" idx="6"/>
              </p:cNvCxnSpPr>
              <p:nvPr/>
            </p:nvCxnSpPr>
            <p:spPr bwMode="auto">
              <a:xfrm flipH="1" flipV="1">
                <a:off x="6062663" y="1382713"/>
                <a:ext cx="1101725" cy="93662"/>
              </a:xfrm>
              <a:prstGeom prst="straightConnector1">
                <a:avLst/>
              </a:prstGeom>
              <a:noFill/>
              <a:ln w="19050">
                <a:solidFill>
                  <a:srgbClr val="587993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9" name="AutoShape 51"/>
              <p:cNvCxnSpPr>
                <a:cxnSpLocks noChangeShapeType="1"/>
                <a:stCxn id="126" idx="0"/>
                <a:endCxn id="130" idx="3"/>
              </p:cNvCxnSpPr>
              <p:nvPr/>
            </p:nvCxnSpPr>
            <p:spPr bwMode="auto">
              <a:xfrm flipV="1">
                <a:off x="6642100" y="1692275"/>
                <a:ext cx="90488" cy="146050"/>
              </a:xfrm>
              <a:prstGeom prst="straightConnector1">
                <a:avLst/>
              </a:prstGeom>
              <a:noFill/>
              <a:ln w="19050">
                <a:solidFill>
                  <a:srgbClr val="587993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0" name="Oval 52"/>
              <p:cNvSpPr>
                <a:spLocks noChangeArrowheads="1"/>
              </p:cNvSpPr>
              <p:nvPr/>
            </p:nvSpPr>
            <p:spPr bwMode="auto">
              <a:xfrm>
                <a:off x="6553200" y="1476375"/>
                <a:ext cx="1220788" cy="252413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Improve ROIC</a:t>
                </a:r>
              </a:p>
            </p:txBody>
          </p:sp>
          <p:sp>
            <p:nvSpPr>
              <p:cNvPr id="131" name="Oval 53"/>
              <p:cNvSpPr>
                <a:spLocks noChangeArrowheads="1"/>
              </p:cNvSpPr>
              <p:nvPr/>
            </p:nvSpPr>
            <p:spPr bwMode="auto">
              <a:xfrm>
                <a:off x="7435850" y="1838325"/>
                <a:ext cx="1293813" cy="425450"/>
              </a:xfrm>
              <a:prstGeom prst="ellipse">
                <a:avLst/>
              </a:prstGeom>
              <a:solidFill>
                <a:srgbClr val="C0C0C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50800" rIns="0" bIns="50800" anchor="ctr"/>
              <a:lstStyle>
                <a:lvl1pPr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54063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257300" indent="-250825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97038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200275" indent="-188913" defTabSz="110648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6574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31146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5718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4029075" indent="-188913" defTabSz="110648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Effectively Use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000" b="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Assets</a:t>
                </a:r>
              </a:p>
            </p:txBody>
          </p:sp>
          <p:cxnSp>
            <p:nvCxnSpPr>
              <p:cNvPr id="132" name="AutoShape 54"/>
              <p:cNvCxnSpPr>
                <a:cxnSpLocks noChangeShapeType="1"/>
                <a:stCxn id="131" idx="0"/>
                <a:endCxn id="130" idx="5"/>
              </p:cNvCxnSpPr>
              <p:nvPr/>
            </p:nvCxnSpPr>
            <p:spPr bwMode="auto">
              <a:xfrm flipH="1" flipV="1">
                <a:off x="7594600" y="1692275"/>
                <a:ext cx="488950" cy="146050"/>
              </a:xfrm>
              <a:prstGeom prst="straightConnector1">
                <a:avLst/>
              </a:prstGeom>
              <a:noFill/>
              <a:ln w="19050">
                <a:solidFill>
                  <a:srgbClr val="587993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3" name="Arc 55"/>
              <p:cNvSpPr>
                <a:spLocks/>
              </p:cNvSpPr>
              <p:nvPr/>
            </p:nvSpPr>
            <p:spPr bwMode="auto">
              <a:xfrm rot="11338478" flipH="1" flipV="1">
                <a:off x="7756525" y="2724231"/>
                <a:ext cx="990600" cy="344326"/>
              </a:xfrm>
              <a:custGeom>
                <a:avLst/>
                <a:gdLst>
                  <a:gd name="T0" fmla="*/ 369778 w 21600"/>
                  <a:gd name="T1" fmla="*/ 0 h 20039"/>
                  <a:gd name="T2" fmla="*/ 990600 w 21600"/>
                  <a:gd name="T3" fmla="*/ 1058862 h 20039"/>
                  <a:gd name="T4" fmla="*/ 0 w 21600"/>
                  <a:gd name="T5" fmla="*/ 1058862 h 200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0039" fill="none" extrusionOk="0">
                    <a:moveTo>
                      <a:pt x="8062" y="0"/>
                    </a:moveTo>
                    <a:cubicBezTo>
                      <a:pt x="16241" y="3291"/>
                      <a:pt x="21600" y="11222"/>
                      <a:pt x="21600" y="20039"/>
                    </a:cubicBezTo>
                  </a:path>
                  <a:path w="21600" h="20039" stroke="0" extrusionOk="0">
                    <a:moveTo>
                      <a:pt x="8062" y="0"/>
                    </a:moveTo>
                    <a:cubicBezTo>
                      <a:pt x="16241" y="3291"/>
                      <a:pt x="21600" y="11222"/>
                      <a:pt x="21600" y="20039"/>
                    </a:cubicBezTo>
                    <a:lnTo>
                      <a:pt x="0" y="20039"/>
                    </a:lnTo>
                    <a:lnTo>
                      <a:pt x="8062" y="0"/>
                    </a:lnTo>
                    <a:close/>
                  </a:path>
                </a:pathLst>
              </a:custGeom>
              <a:noFill/>
              <a:ln w="38100">
                <a:solidFill>
                  <a:srgbClr val="587993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6675" tIns="33338" rIns="66675" bIns="33338" anchor="ctr">
                <a:spAutoFit/>
              </a:bodyPr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34" name="Line 56"/>
              <p:cNvSpPr>
                <a:spLocks noChangeShapeType="1"/>
              </p:cNvSpPr>
              <p:nvPr/>
            </p:nvSpPr>
            <p:spPr bwMode="auto">
              <a:xfrm flipV="1">
                <a:off x="1752600" y="3749675"/>
                <a:ext cx="381000" cy="457200"/>
              </a:xfrm>
              <a:prstGeom prst="line">
                <a:avLst/>
              </a:prstGeom>
              <a:noFill/>
              <a:ln w="19050">
                <a:solidFill>
                  <a:srgbClr val="587993"/>
                </a:solidFill>
                <a:round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33338" rIns="66675" bIns="33338" anchor="ctr">
                <a:spAutoFit/>
              </a:bodyPr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35" name="Line 57"/>
              <p:cNvSpPr>
                <a:spLocks noChangeShapeType="1"/>
              </p:cNvSpPr>
              <p:nvPr/>
            </p:nvSpPr>
            <p:spPr bwMode="auto">
              <a:xfrm flipH="1" flipV="1">
                <a:off x="2628900" y="3800475"/>
                <a:ext cx="533400" cy="381000"/>
              </a:xfrm>
              <a:prstGeom prst="line">
                <a:avLst/>
              </a:prstGeom>
              <a:noFill/>
              <a:ln w="19050">
                <a:solidFill>
                  <a:srgbClr val="587993"/>
                </a:solidFill>
                <a:round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33338" rIns="66675" bIns="33338" anchor="ctr">
                <a:spAutoFit/>
              </a:bodyPr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36" name="Line 58"/>
              <p:cNvSpPr>
                <a:spLocks noChangeShapeType="1"/>
              </p:cNvSpPr>
              <p:nvPr/>
            </p:nvSpPr>
            <p:spPr bwMode="auto">
              <a:xfrm flipV="1">
                <a:off x="4648200" y="3748088"/>
                <a:ext cx="152400" cy="381000"/>
              </a:xfrm>
              <a:prstGeom prst="line">
                <a:avLst/>
              </a:prstGeom>
              <a:noFill/>
              <a:ln w="19050">
                <a:solidFill>
                  <a:srgbClr val="587993"/>
                </a:solidFill>
                <a:round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33338" rIns="66675" bIns="33338" anchor="ctr">
                <a:spAutoFit/>
              </a:bodyPr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37" name="Line 59"/>
              <p:cNvSpPr>
                <a:spLocks noChangeShapeType="1"/>
              </p:cNvSpPr>
              <p:nvPr/>
            </p:nvSpPr>
            <p:spPr bwMode="auto">
              <a:xfrm flipH="1" flipV="1">
                <a:off x="5562600" y="3762375"/>
                <a:ext cx="381000" cy="381000"/>
              </a:xfrm>
              <a:prstGeom prst="line">
                <a:avLst/>
              </a:prstGeom>
              <a:noFill/>
              <a:ln w="19050">
                <a:solidFill>
                  <a:srgbClr val="587993"/>
                </a:solidFill>
                <a:round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6675" tIns="33338" rIns="66675" bIns="33338" anchor="ctr">
                <a:spAutoFit/>
              </a:bodyPr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38" name="Line 60"/>
              <p:cNvSpPr>
                <a:spLocks noChangeShapeType="1"/>
              </p:cNvSpPr>
              <p:nvPr/>
            </p:nvSpPr>
            <p:spPr bwMode="auto">
              <a:xfrm flipV="1">
                <a:off x="7226300" y="3762375"/>
                <a:ext cx="304800" cy="381000"/>
              </a:xfrm>
              <a:prstGeom prst="line">
                <a:avLst/>
              </a:prstGeom>
              <a:noFill/>
              <a:ln w="19050">
                <a:solidFill>
                  <a:srgbClr val="587993"/>
                </a:solidFill>
                <a:round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33338" rIns="66675" bIns="33338" anchor="ctr">
                <a:spAutoFit/>
              </a:bodyPr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39" name="Line 61"/>
              <p:cNvSpPr>
                <a:spLocks noChangeShapeType="1"/>
              </p:cNvSpPr>
              <p:nvPr/>
            </p:nvSpPr>
            <p:spPr bwMode="auto">
              <a:xfrm flipH="1" flipV="1">
                <a:off x="7886700" y="3775075"/>
                <a:ext cx="533400" cy="381000"/>
              </a:xfrm>
              <a:prstGeom prst="line">
                <a:avLst/>
              </a:prstGeom>
              <a:noFill/>
              <a:ln w="19050">
                <a:solidFill>
                  <a:srgbClr val="587993"/>
                </a:solidFill>
                <a:round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33338" rIns="66675" bIns="33338" anchor="ctr">
                <a:spAutoFit/>
              </a:bodyPr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40" name="Arc 62"/>
              <p:cNvSpPr>
                <a:spLocks/>
              </p:cNvSpPr>
              <p:nvPr/>
            </p:nvSpPr>
            <p:spPr bwMode="auto">
              <a:xfrm rot="11338478" flipH="1" flipV="1">
                <a:off x="7131050" y="2886949"/>
                <a:ext cx="923925" cy="344326"/>
              </a:xfrm>
              <a:custGeom>
                <a:avLst/>
                <a:gdLst>
                  <a:gd name="T0" fmla="*/ 144192 w 21600"/>
                  <a:gd name="T1" fmla="*/ 0 h 21335"/>
                  <a:gd name="T2" fmla="*/ 923925 w 21600"/>
                  <a:gd name="T3" fmla="*/ 1044575 h 21335"/>
                  <a:gd name="T4" fmla="*/ 0 w 21600"/>
                  <a:gd name="T5" fmla="*/ 1044575 h 213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335" fill="none" extrusionOk="0">
                    <a:moveTo>
                      <a:pt x="3371" y="-1"/>
                    </a:moveTo>
                    <a:cubicBezTo>
                      <a:pt x="13868" y="1658"/>
                      <a:pt x="21600" y="10707"/>
                      <a:pt x="21600" y="21335"/>
                    </a:cubicBezTo>
                  </a:path>
                  <a:path w="21600" h="21335" stroke="0" extrusionOk="0">
                    <a:moveTo>
                      <a:pt x="3371" y="-1"/>
                    </a:moveTo>
                    <a:cubicBezTo>
                      <a:pt x="13868" y="1658"/>
                      <a:pt x="21600" y="10707"/>
                      <a:pt x="21600" y="21335"/>
                    </a:cubicBezTo>
                    <a:lnTo>
                      <a:pt x="0" y="21335"/>
                    </a:lnTo>
                    <a:lnTo>
                      <a:pt x="3371" y="-1"/>
                    </a:lnTo>
                    <a:close/>
                  </a:path>
                </a:pathLst>
              </a:custGeom>
              <a:noFill/>
              <a:ln w="38100">
                <a:solidFill>
                  <a:srgbClr val="587993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6675" tIns="33338" rIns="66675" bIns="33338" anchor="ctr">
                <a:spAutoFit/>
              </a:bodyPr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41" name="Rectangle 63"/>
              <p:cNvSpPr>
                <a:spLocks noChangeArrowheads="1"/>
              </p:cNvSpPr>
              <p:nvPr/>
            </p:nvSpPr>
            <p:spPr bwMode="auto">
              <a:xfrm>
                <a:off x="6618288" y="3470275"/>
                <a:ext cx="2363787" cy="220663"/>
              </a:xfrm>
              <a:prstGeom prst="rect">
                <a:avLst/>
              </a:prstGeom>
              <a:solidFill>
                <a:srgbClr val="808080"/>
              </a:solidFill>
              <a:ln w="12700" algn="ctr">
                <a:solidFill>
                  <a:srgbClr val="56565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en-US" sz="120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Operations</a:t>
                </a:r>
              </a:p>
            </p:txBody>
          </p:sp>
          <p:cxnSp>
            <p:nvCxnSpPr>
              <p:cNvPr id="142" name="AutoShape 64"/>
              <p:cNvCxnSpPr>
                <a:cxnSpLocks noChangeShapeType="1"/>
                <a:stCxn id="124" idx="0"/>
                <a:endCxn id="123" idx="2"/>
              </p:cNvCxnSpPr>
              <p:nvPr/>
            </p:nvCxnSpPr>
            <p:spPr bwMode="auto">
              <a:xfrm flipV="1">
                <a:off x="2119313" y="1604963"/>
                <a:ext cx="325437" cy="236537"/>
              </a:xfrm>
              <a:prstGeom prst="straightConnector1">
                <a:avLst/>
              </a:prstGeom>
              <a:noFill/>
              <a:ln w="19050">
                <a:solidFill>
                  <a:srgbClr val="587993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" name="AutoShape 65"/>
              <p:cNvCxnSpPr>
                <a:cxnSpLocks noChangeShapeType="1"/>
                <a:stCxn id="125" idx="0"/>
                <a:endCxn id="123" idx="6"/>
              </p:cNvCxnSpPr>
              <p:nvPr/>
            </p:nvCxnSpPr>
            <p:spPr bwMode="auto">
              <a:xfrm flipH="1" flipV="1">
                <a:off x="4083050" y="1604963"/>
                <a:ext cx="161925" cy="242887"/>
              </a:xfrm>
              <a:prstGeom prst="straightConnector1">
                <a:avLst/>
              </a:prstGeom>
              <a:noFill/>
              <a:ln w="19050">
                <a:solidFill>
                  <a:srgbClr val="587993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4" name="AutoShape 66"/>
              <p:cNvSpPr>
                <a:spLocks noChangeArrowheads="1"/>
              </p:cNvSpPr>
              <p:nvPr/>
            </p:nvSpPr>
            <p:spPr bwMode="auto">
              <a:xfrm>
                <a:off x="2290763" y="5035550"/>
                <a:ext cx="477837" cy="288925"/>
              </a:xfrm>
              <a:prstGeom prst="upArrow">
                <a:avLst>
                  <a:gd name="adj1" fmla="val 50000"/>
                  <a:gd name="adj2" fmla="val 25000"/>
                </a:avLst>
              </a:prstGeom>
              <a:solidFill>
                <a:srgbClr val="587993"/>
              </a:solidFill>
              <a:ln w="12700">
                <a:solidFill>
                  <a:srgbClr val="587993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45" name="AutoShape 67"/>
              <p:cNvSpPr>
                <a:spLocks noChangeArrowheads="1"/>
              </p:cNvSpPr>
              <p:nvPr/>
            </p:nvSpPr>
            <p:spPr bwMode="auto">
              <a:xfrm>
                <a:off x="4991100" y="5035550"/>
                <a:ext cx="477838" cy="288925"/>
              </a:xfrm>
              <a:prstGeom prst="upArrow">
                <a:avLst>
                  <a:gd name="adj1" fmla="val 50000"/>
                  <a:gd name="adj2" fmla="val 25000"/>
                </a:avLst>
              </a:prstGeom>
              <a:solidFill>
                <a:srgbClr val="587993"/>
              </a:solidFill>
              <a:ln w="12700">
                <a:solidFill>
                  <a:srgbClr val="587993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46" name="AutoShape 68"/>
              <p:cNvSpPr>
                <a:spLocks noChangeArrowheads="1"/>
              </p:cNvSpPr>
              <p:nvPr/>
            </p:nvSpPr>
            <p:spPr bwMode="auto">
              <a:xfrm>
                <a:off x="7502525" y="5035550"/>
                <a:ext cx="477838" cy="288925"/>
              </a:xfrm>
              <a:prstGeom prst="upArrow">
                <a:avLst>
                  <a:gd name="adj1" fmla="val 50000"/>
                  <a:gd name="adj2" fmla="val 25000"/>
                </a:avLst>
              </a:prstGeom>
              <a:solidFill>
                <a:srgbClr val="587993"/>
              </a:solidFill>
              <a:ln w="12700">
                <a:solidFill>
                  <a:srgbClr val="587993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47" name="Rectangle 69"/>
              <p:cNvSpPr>
                <a:spLocks noChangeArrowheads="1"/>
              </p:cNvSpPr>
              <p:nvPr/>
            </p:nvSpPr>
            <p:spPr bwMode="auto">
              <a:xfrm>
                <a:off x="1079500" y="5257800"/>
                <a:ext cx="7924800" cy="228600"/>
              </a:xfrm>
              <a:prstGeom prst="rect">
                <a:avLst/>
              </a:prstGeom>
              <a:solidFill>
                <a:srgbClr val="808080"/>
              </a:solidFill>
              <a:ln w="12700" algn="ctr">
                <a:solidFill>
                  <a:srgbClr val="56565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en-US" sz="120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People</a:t>
                </a:r>
              </a:p>
            </p:txBody>
          </p:sp>
          <p:sp>
            <p:nvSpPr>
              <p:cNvPr id="148" name="AutoShape 70"/>
              <p:cNvSpPr>
                <a:spLocks noChangeArrowheads="1"/>
              </p:cNvSpPr>
              <p:nvPr/>
            </p:nvSpPr>
            <p:spPr bwMode="auto">
              <a:xfrm>
                <a:off x="2284413" y="3319463"/>
                <a:ext cx="477837" cy="288925"/>
              </a:xfrm>
              <a:prstGeom prst="upArrow">
                <a:avLst>
                  <a:gd name="adj1" fmla="val 50000"/>
                  <a:gd name="adj2" fmla="val 25000"/>
                </a:avLst>
              </a:prstGeom>
              <a:solidFill>
                <a:srgbClr val="587993"/>
              </a:solidFill>
              <a:ln w="12700">
                <a:solidFill>
                  <a:srgbClr val="587993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49" name="AutoShape 71"/>
              <p:cNvSpPr>
                <a:spLocks noChangeArrowheads="1"/>
              </p:cNvSpPr>
              <p:nvPr/>
            </p:nvSpPr>
            <p:spPr bwMode="auto">
              <a:xfrm>
                <a:off x="4984750" y="3319463"/>
                <a:ext cx="477838" cy="288925"/>
              </a:xfrm>
              <a:prstGeom prst="upArrow">
                <a:avLst>
                  <a:gd name="adj1" fmla="val 50000"/>
                  <a:gd name="adj2" fmla="val 25000"/>
                </a:avLst>
              </a:prstGeom>
              <a:solidFill>
                <a:srgbClr val="587993"/>
              </a:solidFill>
              <a:ln w="12700">
                <a:solidFill>
                  <a:srgbClr val="587993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50" name="Rectangle 72"/>
              <p:cNvSpPr>
                <a:spLocks noChangeArrowheads="1"/>
              </p:cNvSpPr>
              <p:nvPr/>
            </p:nvSpPr>
            <p:spPr bwMode="auto">
              <a:xfrm>
                <a:off x="3949700" y="3470275"/>
                <a:ext cx="2595563" cy="211138"/>
              </a:xfrm>
              <a:prstGeom prst="rect">
                <a:avLst/>
              </a:prstGeom>
              <a:solidFill>
                <a:srgbClr val="808080"/>
              </a:solidFill>
              <a:ln w="12700" algn="ctr">
                <a:solidFill>
                  <a:srgbClr val="56565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en-US" sz="120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Solutions</a:t>
                </a:r>
              </a:p>
            </p:txBody>
          </p:sp>
          <p:sp>
            <p:nvSpPr>
              <p:cNvPr id="151" name="Rectangle 73"/>
              <p:cNvSpPr>
                <a:spLocks noChangeArrowheads="1"/>
              </p:cNvSpPr>
              <p:nvPr/>
            </p:nvSpPr>
            <p:spPr bwMode="auto">
              <a:xfrm>
                <a:off x="1101725" y="3470275"/>
                <a:ext cx="2774950" cy="228600"/>
              </a:xfrm>
              <a:prstGeom prst="rect">
                <a:avLst/>
              </a:prstGeom>
              <a:solidFill>
                <a:srgbClr val="808080"/>
              </a:solidFill>
              <a:ln w="12700" algn="ctr">
                <a:solidFill>
                  <a:srgbClr val="56565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en-US" sz="120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Markets and Customers</a:t>
                </a:r>
              </a:p>
            </p:txBody>
          </p:sp>
          <p:sp>
            <p:nvSpPr>
              <p:cNvPr id="152" name="AutoShape 74"/>
              <p:cNvSpPr>
                <a:spLocks noChangeArrowheads="1"/>
              </p:cNvSpPr>
              <p:nvPr/>
            </p:nvSpPr>
            <p:spPr bwMode="auto">
              <a:xfrm>
                <a:off x="2287588" y="2292350"/>
                <a:ext cx="477837" cy="288925"/>
              </a:xfrm>
              <a:prstGeom prst="upArrow">
                <a:avLst>
                  <a:gd name="adj1" fmla="val 50000"/>
                  <a:gd name="adj2" fmla="val 25000"/>
                </a:avLst>
              </a:prstGeom>
              <a:solidFill>
                <a:srgbClr val="587993"/>
              </a:solidFill>
              <a:ln w="12700">
                <a:solidFill>
                  <a:srgbClr val="587993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53" name="AutoShape 75"/>
              <p:cNvSpPr>
                <a:spLocks noChangeArrowheads="1"/>
              </p:cNvSpPr>
              <p:nvPr/>
            </p:nvSpPr>
            <p:spPr bwMode="auto">
              <a:xfrm>
                <a:off x="4987925" y="2292350"/>
                <a:ext cx="477838" cy="288925"/>
              </a:xfrm>
              <a:prstGeom prst="upArrow">
                <a:avLst>
                  <a:gd name="adj1" fmla="val 50000"/>
                  <a:gd name="adj2" fmla="val 25000"/>
                </a:avLst>
              </a:prstGeom>
              <a:solidFill>
                <a:srgbClr val="587993"/>
              </a:solidFill>
              <a:ln w="12700">
                <a:solidFill>
                  <a:srgbClr val="587993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54" name="Rectangle 76"/>
              <p:cNvSpPr>
                <a:spLocks noChangeArrowheads="1"/>
              </p:cNvSpPr>
              <p:nvPr/>
            </p:nvSpPr>
            <p:spPr bwMode="auto">
              <a:xfrm>
                <a:off x="1111250" y="2455863"/>
                <a:ext cx="6045200" cy="228600"/>
              </a:xfrm>
              <a:prstGeom prst="rect">
                <a:avLst/>
              </a:prstGeom>
              <a:solidFill>
                <a:srgbClr val="808080"/>
              </a:solidFill>
              <a:ln w="12700" algn="ctr">
                <a:solidFill>
                  <a:srgbClr val="56565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en-US" sz="120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Customers’ Value Proposition</a:t>
                </a:r>
              </a:p>
            </p:txBody>
          </p:sp>
          <p:sp>
            <p:nvSpPr>
              <p:cNvPr id="155" name="Rectangle 78"/>
              <p:cNvSpPr>
                <a:spLocks noChangeArrowheads="1"/>
              </p:cNvSpPr>
              <p:nvPr/>
            </p:nvSpPr>
            <p:spPr bwMode="auto">
              <a:xfrm>
                <a:off x="1117600" y="909638"/>
                <a:ext cx="7848600" cy="228600"/>
              </a:xfrm>
              <a:prstGeom prst="rect">
                <a:avLst/>
              </a:prstGeom>
              <a:solidFill>
                <a:schemeClr val="bg2"/>
              </a:solidFill>
              <a:ln w="12700" algn="ctr">
                <a:solidFill>
                  <a:srgbClr val="56565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en-US" sz="120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Shareholder Value</a:t>
                </a:r>
              </a:p>
            </p:txBody>
          </p:sp>
          <p:sp>
            <p:nvSpPr>
              <p:cNvPr id="156" name="Rectangle 79"/>
              <p:cNvSpPr>
                <a:spLocks noChangeArrowheads="1"/>
              </p:cNvSpPr>
              <p:nvPr/>
            </p:nvSpPr>
            <p:spPr bwMode="auto">
              <a:xfrm>
                <a:off x="6618288" y="3470275"/>
                <a:ext cx="2363787" cy="220663"/>
              </a:xfrm>
              <a:prstGeom prst="rect">
                <a:avLst/>
              </a:prstGeom>
              <a:solidFill>
                <a:schemeClr val="bg2"/>
              </a:solidFill>
              <a:ln w="12700" algn="ctr">
                <a:solidFill>
                  <a:srgbClr val="56565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en-US" sz="120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Operations</a:t>
                </a:r>
              </a:p>
            </p:txBody>
          </p:sp>
          <p:sp>
            <p:nvSpPr>
              <p:cNvPr id="157" name="Rectangle 80"/>
              <p:cNvSpPr>
                <a:spLocks noChangeArrowheads="1"/>
              </p:cNvSpPr>
              <p:nvPr/>
            </p:nvSpPr>
            <p:spPr bwMode="auto">
              <a:xfrm>
                <a:off x="1044193" y="5257800"/>
                <a:ext cx="7924800" cy="228600"/>
              </a:xfrm>
              <a:prstGeom prst="rect">
                <a:avLst/>
              </a:prstGeom>
              <a:solidFill>
                <a:schemeClr val="bg2"/>
              </a:solidFill>
              <a:ln w="12700" algn="ctr">
                <a:solidFill>
                  <a:srgbClr val="56565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en-US" sz="120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People</a:t>
                </a:r>
              </a:p>
            </p:txBody>
          </p:sp>
          <p:sp>
            <p:nvSpPr>
              <p:cNvPr id="158" name="Rectangle 81"/>
              <p:cNvSpPr>
                <a:spLocks noChangeArrowheads="1"/>
              </p:cNvSpPr>
              <p:nvPr/>
            </p:nvSpPr>
            <p:spPr bwMode="auto">
              <a:xfrm>
                <a:off x="3949700" y="3470275"/>
                <a:ext cx="2595563" cy="211138"/>
              </a:xfrm>
              <a:prstGeom prst="rect">
                <a:avLst/>
              </a:prstGeom>
              <a:solidFill>
                <a:schemeClr val="bg2"/>
              </a:solidFill>
              <a:ln w="12700" algn="ctr">
                <a:solidFill>
                  <a:srgbClr val="56565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en-US" sz="120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Solutions</a:t>
                </a:r>
              </a:p>
            </p:txBody>
          </p:sp>
          <p:sp>
            <p:nvSpPr>
              <p:cNvPr id="159" name="Rectangle 82"/>
              <p:cNvSpPr>
                <a:spLocks noChangeArrowheads="1"/>
              </p:cNvSpPr>
              <p:nvPr/>
            </p:nvSpPr>
            <p:spPr bwMode="auto">
              <a:xfrm>
                <a:off x="1101725" y="3470275"/>
                <a:ext cx="2774950" cy="228600"/>
              </a:xfrm>
              <a:prstGeom prst="rect">
                <a:avLst/>
              </a:prstGeom>
              <a:solidFill>
                <a:schemeClr val="bg2"/>
              </a:solidFill>
              <a:ln w="12700" algn="ctr">
                <a:solidFill>
                  <a:srgbClr val="56565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en-US" sz="120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Markets and Customers</a:t>
                </a:r>
              </a:p>
            </p:txBody>
          </p:sp>
          <p:sp>
            <p:nvSpPr>
              <p:cNvPr id="160" name="Rectangle 83"/>
              <p:cNvSpPr>
                <a:spLocks noChangeArrowheads="1"/>
              </p:cNvSpPr>
              <p:nvPr/>
            </p:nvSpPr>
            <p:spPr bwMode="auto">
              <a:xfrm>
                <a:off x="1111250" y="2455863"/>
                <a:ext cx="6045200" cy="228600"/>
              </a:xfrm>
              <a:prstGeom prst="rect">
                <a:avLst/>
              </a:prstGeom>
              <a:solidFill>
                <a:schemeClr val="bg2"/>
              </a:solidFill>
              <a:ln w="12700" algn="ctr">
                <a:solidFill>
                  <a:schemeClr val="bg2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>
                <a:lvl1pPr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10112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1011238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altLang="en-US" sz="1200" dirty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</a:rPr>
                  <a:t>Customers’ Value Proposition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3571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en-US" dirty="0"/>
              <a:t>Nonprofit Strategy Map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639916" y="898652"/>
            <a:ext cx="8912168" cy="5557767"/>
            <a:chOff x="117455" y="704850"/>
            <a:chExt cx="8926533" cy="5978977"/>
          </a:xfrm>
        </p:grpSpPr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 rot="16200000">
              <a:off x="-171450" y="1332687"/>
              <a:ext cx="949325" cy="369927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0" i="1" dirty="0">
                  <a:solidFill>
                    <a:schemeClr val="bg2">
                      <a:lumMod val="25000"/>
                    </a:schemeClr>
                  </a:solidFill>
                </a:rPr>
                <a:t>Mission/ Financial</a:t>
              </a:r>
            </a:p>
          </p:txBody>
        </p:sp>
        <p:sp>
          <p:nvSpPr>
            <p:cNvPr id="9" name="Text Box 79"/>
            <p:cNvSpPr txBox="1">
              <a:spLocks noChangeArrowheads="1"/>
            </p:cNvSpPr>
            <p:nvPr/>
          </p:nvSpPr>
          <p:spPr bwMode="auto">
            <a:xfrm>
              <a:off x="3678769" y="6352724"/>
              <a:ext cx="1991249" cy="331103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400" i="1" dirty="0">
                  <a:solidFill>
                    <a:schemeClr val="bg2">
                      <a:lumMod val="25000"/>
                    </a:schemeClr>
                  </a:solidFill>
                </a:rPr>
                <a:t>Making the Right Choices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17455" y="704850"/>
              <a:ext cx="8926533" cy="5624513"/>
              <a:chOff x="117455" y="704850"/>
              <a:chExt cx="8926533" cy="5624513"/>
            </a:xfrm>
          </p:grpSpPr>
          <p:sp>
            <p:nvSpPr>
              <p:cNvPr id="11" name="AutoShape 2"/>
              <p:cNvSpPr>
                <a:spLocks noChangeArrowheads="1"/>
              </p:cNvSpPr>
              <p:nvPr/>
            </p:nvSpPr>
            <p:spPr bwMode="auto">
              <a:xfrm>
                <a:off x="7099300" y="5210175"/>
                <a:ext cx="325438" cy="395288"/>
              </a:xfrm>
              <a:prstGeom prst="upArrow">
                <a:avLst>
                  <a:gd name="adj1" fmla="val 44389"/>
                  <a:gd name="adj2" fmla="val 43412"/>
                </a:avLst>
              </a:prstGeom>
              <a:solidFill>
                <a:schemeClr val="bg2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2" name="AutoShape 3"/>
              <p:cNvSpPr>
                <a:spLocks noChangeArrowheads="1"/>
              </p:cNvSpPr>
              <p:nvPr/>
            </p:nvSpPr>
            <p:spPr bwMode="auto">
              <a:xfrm>
                <a:off x="5108575" y="5210175"/>
                <a:ext cx="325438" cy="395288"/>
              </a:xfrm>
              <a:prstGeom prst="upArrow">
                <a:avLst>
                  <a:gd name="adj1" fmla="val 44389"/>
                  <a:gd name="adj2" fmla="val 43412"/>
                </a:avLst>
              </a:prstGeom>
              <a:solidFill>
                <a:schemeClr val="bg2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3" name="AutoShape 4"/>
              <p:cNvSpPr>
                <a:spLocks noChangeArrowheads="1"/>
              </p:cNvSpPr>
              <p:nvPr/>
            </p:nvSpPr>
            <p:spPr bwMode="auto">
              <a:xfrm>
                <a:off x="3095625" y="5210175"/>
                <a:ext cx="325438" cy="395288"/>
              </a:xfrm>
              <a:prstGeom prst="upArrow">
                <a:avLst>
                  <a:gd name="adj1" fmla="val 44389"/>
                  <a:gd name="adj2" fmla="val 43412"/>
                </a:avLst>
              </a:prstGeom>
              <a:solidFill>
                <a:schemeClr val="bg2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4" name="AutoShape 5"/>
              <p:cNvSpPr>
                <a:spLocks noChangeArrowheads="1"/>
              </p:cNvSpPr>
              <p:nvPr/>
            </p:nvSpPr>
            <p:spPr bwMode="auto">
              <a:xfrm>
                <a:off x="1212850" y="5210175"/>
                <a:ext cx="325438" cy="395288"/>
              </a:xfrm>
              <a:prstGeom prst="upArrow">
                <a:avLst>
                  <a:gd name="adj1" fmla="val 44389"/>
                  <a:gd name="adj2" fmla="val 43412"/>
                </a:avLst>
              </a:prstGeom>
              <a:solidFill>
                <a:schemeClr val="bg2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5" name="Arc 7"/>
              <p:cNvSpPr>
                <a:spLocks/>
              </p:cNvSpPr>
              <p:nvPr/>
            </p:nvSpPr>
            <p:spPr bwMode="auto">
              <a:xfrm>
                <a:off x="7512050" y="2149475"/>
                <a:ext cx="327025" cy="2357438"/>
              </a:xfrm>
              <a:custGeom>
                <a:avLst/>
                <a:gdLst>
                  <a:gd name="T0" fmla="*/ 84148 w 21600"/>
                  <a:gd name="T1" fmla="*/ 0 h 20873"/>
                  <a:gd name="T2" fmla="*/ 327025 w 21600"/>
                  <a:gd name="T3" fmla="*/ 2357438 h 20873"/>
                  <a:gd name="T4" fmla="*/ 0 w 21600"/>
                  <a:gd name="T5" fmla="*/ 2357438 h 2087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0873" fill="none" extrusionOk="0">
                    <a:moveTo>
                      <a:pt x="5557" y="0"/>
                    </a:moveTo>
                    <a:cubicBezTo>
                      <a:pt x="15017" y="2519"/>
                      <a:pt x="21600" y="11084"/>
                      <a:pt x="21600" y="20873"/>
                    </a:cubicBezTo>
                  </a:path>
                  <a:path w="21600" h="20873" stroke="0" extrusionOk="0">
                    <a:moveTo>
                      <a:pt x="5557" y="0"/>
                    </a:moveTo>
                    <a:cubicBezTo>
                      <a:pt x="15017" y="2519"/>
                      <a:pt x="21600" y="11084"/>
                      <a:pt x="21600" y="20873"/>
                    </a:cubicBezTo>
                    <a:lnTo>
                      <a:pt x="0" y="20873"/>
                    </a:lnTo>
                    <a:lnTo>
                      <a:pt x="5557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6" name="Arc 8"/>
              <p:cNvSpPr>
                <a:spLocks/>
              </p:cNvSpPr>
              <p:nvPr/>
            </p:nvSpPr>
            <p:spPr bwMode="auto">
              <a:xfrm>
                <a:off x="2349500" y="3449638"/>
                <a:ext cx="298450" cy="769937"/>
              </a:xfrm>
              <a:custGeom>
                <a:avLst/>
                <a:gdLst>
                  <a:gd name="T0" fmla="*/ 286927 w 21600"/>
                  <a:gd name="T1" fmla="*/ 769937 h 25571"/>
                  <a:gd name="T2" fmla="*/ 5140 w 21600"/>
                  <a:gd name="T3" fmla="*/ 0 h 25571"/>
                  <a:gd name="T4" fmla="*/ 298450 w 21600"/>
                  <a:gd name="T5" fmla="*/ 120078 h 2557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5571" fill="none" extrusionOk="0">
                    <a:moveTo>
                      <a:pt x="20765" y="25571"/>
                    </a:moveTo>
                    <a:cubicBezTo>
                      <a:pt x="9169" y="25123"/>
                      <a:pt x="0" y="15592"/>
                      <a:pt x="0" y="3988"/>
                    </a:cubicBezTo>
                    <a:cubicBezTo>
                      <a:pt x="0" y="2649"/>
                      <a:pt x="124" y="1314"/>
                      <a:pt x="371" y="-1"/>
                    </a:cubicBezTo>
                  </a:path>
                  <a:path w="21600" h="25571" stroke="0" extrusionOk="0">
                    <a:moveTo>
                      <a:pt x="20765" y="25571"/>
                    </a:moveTo>
                    <a:cubicBezTo>
                      <a:pt x="9169" y="25123"/>
                      <a:pt x="0" y="15592"/>
                      <a:pt x="0" y="3988"/>
                    </a:cubicBezTo>
                    <a:cubicBezTo>
                      <a:pt x="0" y="2649"/>
                      <a:pt x="124" y="1314"/>
                      <a:pt x="371" y="-1"/>
                    </a:cubicBezTo>
                    <a:lnTo>
                      <a:pt x="21600" y="3988"/>
                    </a:lnTo>
                    <a:lnTo>
                      <a:pt x="20765" y="2557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7" name="Arc 9"/>
              <p:cNvSpPr>
                <a:spLocks/>
              </p:cNvSpPr>
              <p:nvPr/>
            </p:nvSpPr>
            <p:spPr bwMode="auto">
              <a:xfrm>
                <a:off x="3641725" y="3294063"/>
                <a:ext cx="831850" cy="1517650"/>
              </a:xfrm>
              <a:custGeom>
                <a:avLst/>
                <a:gdLst>
                  <a:gd name="T0" fmla="*/ 0 w 21600"/>
                  <a:gd name="T1" fmla="*/ 1517650 h 21600"/>
                  <a:gd name="T2" fmla="*/ 830271 w 21600"/>
                  <a:gd name="T3" fmla="*/ 0 h 21600"/>
                  <a:gd name="T4" fmla="*/ 831850 w 21600"/>
                  <a:gd name="T5" fmla="*/ 151765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86"/>
                      <a:pt x="9645" y="22"/>
                      <a:pt x="21559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86"/>
                      <a:pt x="9645" y="22"/>
                      <a:pt x="21559" y="0"/>
                    </a:cubicBez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8" name="Arc 10"/>
              <p:cNvSpPr>
                <a:spLocks/>
              </p:cNvSpPr>
              <p:nvPr/>
            </p:nvSpPr>
            <p:spPr bwMode="auto">
              <a:xfrm>
                <a:off x="2574925" y="3449638"/>
                <a:ext cx="222250" cy="300037"/>
              </a:xfrm>
              <a:custGeom>
                <a:avLst/>
                <a:gdLst>
                  <a:gd name="T0" fmla="*/ 222250 w 21600"/>
                  <a:gd name="T1" fmla="*/ 300037 h 29117"/>
                  <a:gd name="T2" fmla="*/ 13891 w 21600"/>
                  <a:gd name="T3" fmla="*/ 0 h 29117"/>
                  <a:gd name="T4" fmla="*/ 222250 w 21600"/>
                  <a:gd name="T5" fmla="*/ 77459 h 291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9117" fill="none" extrusionOk="0">
                    <a:moveTo>
                      <a:pt x="21600" y="29117"/>
                    </a:moveTo>
                    <a:cubicBezTo>
                      <a:pt x="9670" y="29117"/>
                      <a:pt x="0" y="19446"/>
                      <a:pt x="0" y="7517"/>
                    </a:cubicBezTo>
                    <a:cubicBezTo>
                      <a:pt x="0" y="4951"/>
                      <a:pt x="457" y="2405"/>
                      <a:pt x="1350" y="0"/>
                    </a:cubicBezTo>
                  </a:path>
                  <a:path w="21600" h="29117" stroke="0" extrusionOk="0">
                    <a:moveTo>
                      <a:pt x="21600" y="29117"/>
                    </a:moveTo>
                    <a:cubicBezTo>
                      <a:pt x="9670" y="29117"/>
                      <a:pt x="0" y="19446"/>
                      <a:pt x="0" y="7517"/>
                    </a:cubicBezTo>
                    <a:cubicBezTo>
                      <a:pt x="0" y="4951"/>
                      <a:pt x="457" y="2405"/>
                      <a:pt x="1350" y="0"/>
                    </a:cubicBezTo>
                    <a:lnTo>
                      <a:pt x="21600" y="7517"/>
                    </a:lnTo>
                    <a:lnTo>
                      <a:pt x="21600" y="2911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9" name="Arc 11"/>
              <p:cNvSpPr>
                <a:spLocks/>
              </p:cNvSpPr>
              <p:nvPr/>
            </p:nvSpPr>
            <p:spPr bwMode="auto">
              <a:xfrm>
                <a:off x="2193925" y="3449638"/>
                <a:ext cx="450850" cy="1335087"/>
              </a:xfrm>
              <a:custGeom>
                <a:avLst/>
                <a:gdLst>
                  <a:gd name="T0" fmla="*/ 393680 w 21600"/>
                  <a:gd name="T1" fmla="*/ 1335087 h 22218"/>
                  <a:gd name="T2" fmla="*/ 313 w 21600"/>
                  <a:gd name="T3" fmla="*/ 0 h 22218"/>
                  <a:gd name="T4" fmla="*/ 450850 w 21600"/>
                  <a:gd name="T5" fmla="*/ 47592 h 222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2218" fill="none" extrusionOk="0">
                    <a:moveTo>
                      <a:pt x="18861" y="22217"/>
                    </a:moveTo>
                    <a:cubicBezTo>
                      <a:pt x="8078" y="20839"/>
                      <a:pt x="0" y="11662"/>
                      <a:pt x="0" y="792"/>
                    </a:cubicBezTo>
                    <a:cubicBezTo>
                      <a:pt x="0" y="527"/>
                      <a:pt x="4" y="263"/>
                      <a:pt x="14" y="-1"/>
                    </a:cubicBezTo>
                  </a:path>
                  <a:path w="21600" h="22218" stroke="0" extrusionOk="0">
                    <a:moveTo>
                      <a:pt x="18861" y="22217"/>
                    </a:moveTo>
                    <a:cubicBezTo>
                      <a:pt x="8078" y="20839"/>
                      <a:pt x="0" y="11662"/>
                      <a:pt x="0" y="792"/>
                    </a:cubicBezTo>
                    <a:cubicBezTo>
                      <a:pt x="0" y="527"/>
                      <a:pt x="4" y="263"/>
                      <a:pt x="14" y="-1"/>
                    </a:cubicBezTo>
                    <a:lnTo>
                      <a:pt x="21600" y="792"/>
                    </a:lnTo>
                    <a:lnTo>
                      <a:pt x="18861" y="2221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20" name="Arc 13"/>
              <p:cNvSpPr>
                <a:spLocks/>
              </p:cNvSpPr>
              <p:nvPr/>
            </p:nvSpPr>
            <p:spPr bwMode="auto">
              <a:xfrm>
                <a:off x="4448175" y="3273425"/>
                <a:ext cx="452438" cy="854075"/>
              </a:xfrm>
              <a:custGeom>
                <a:avLst/>
                <a:gdLst>
                  <a:gd name="T0" fmla="*/ 9782 w 21600"/>
                  <a:gd name="T1" fmla="*/ 854075 h 25330"/>
                  <a:gd name="T2" fmla="*/ 335139 w 21600"/>
                  <a:gd name="T3" fmla="*/ 0 h 25330"/>
                  <a:gd name="T4" fmla="*/ 452438 w 21600"/>
                  <a:gd name="T5" fmla="*/ 703423 h 253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5330" fill="none" extrusionOk="0">
                    <a:moveTo>
                      <a:pt x="467" y="25329"/>
                    </a:moveTo>
                    <a:cubicBezTo>
                      <a:pt x="156" y="23860"/>
                      <a:pt x="0" y="22363"/>
                      <a:pt x="0" y="20862"/>
                    </a:cubicBezTo>
                    <a:cubicBezTo>
                      <a:pt x="0" y="11089"/>
                      <a:pt x="6561" y="2534"/>
                      <a:pt x="16000" y="0"/>
                    </a:cubicBezTo>
                  </a:path>
                  <a:path w="21600" h="25330" stroke="0" extrusionOk="0">
                    <a:moveTo>
                      <a:pt x="467" y="25329"/>
                    </a:moveTo>
                    <a:cubicBezTo>
                      <a:pt x="156" y="23860"/>
                      <a:pt x="0" y="22363"/>
                      <a:pt x="0" y="20862"/>
                    </a:cubicBezTo>
                    <a:cubicBezTo>
                      <a:pt x="0" y="11089"/>
                      <a:pt x="6561" y="2534"/>
                      <a:pt x="16000" y="0"/>
                    </a:cubicBezTo>
                    <a:lnTo>
                      <a:pt x="21600" y="20862"/>
                    </a:lnTo>
                    <a:lnTo>
                      <a:pt x="467" y="25329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21" name="Arc 14"/>
              <p:cNvSpPr>
                <a:spLocks/>
              </p:cNvSpPr>
              <p:nvPr/>
            </p:nvSpPr>
            <p:spPr bwMode="auto">
              <a:xfrm>
                <a:off x="5197475" y="3273425"/>
                <a:ext cx="357188" cy="1731963"/>
              </a:xfrm>
              <a:custGeom>
                <a:avLst/>
                <a:gdLst>
                  <a:gd name="T0" fmla="*/ 0 w 21600"/>
                  <a:gd name="T1" fmla="*/ 1731963 h 21257"/>
                  <a:gd name="T2" fmla="*/ 293787 w 21600"/>
                  <a:gd name="T3" fmla="*/ 0 h 21257"/>
                  <a:gd name="T4" fmla="*/ 357188 w 21600"/>
                  <a:gd name="T5" fmla="*/ 1731963 h 2125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257" fill="none" extrusionOk="0">
                    <a:moveTo>
                      <a:pt x="0" y="21257"/>
                    </a:moveTo>
                    <a:cubicBezTo>
                      <a:pt x="0" y="10806"/>
                      <a:pt x="7481" y="1854"/>
                      <a:pt x="17765" y="-1"/>
                    </a:cubicBezTo>
                  </a:path>
                  <a:path w="21600" h="21257" stroke="0" extrusionOk="0">
                    <a:moveTo>
                      <a:pt x="0" y="21257"/>
                    </a:moveTo>
                    <a:cubicBezTo>
                      <a:pt x="0" y="10806"/>
                      <a:pt x="7481" y="1854"/>
                      <a:pt x="17765" y="-1"/>
                    </a:cubicBezTo>
                    <a:lnTo>
                      <a:pt x="21600" y="21257"/>
                    </a:lnTo>
                    <a:lnTo>
                      <a:pt x="0" y="2125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22" name="Arc 15"/>
              <p:cNvSpPr>
                <a:spLocks/>
              </p:cNvSpPr>
              <p:nvPr/>
            </p:nvSpPr>
            <p:spPr bwMode="auto">
              <a:xfrm>
                <a:off x="8732838" y="2257425"/>
                <a:ext cx="231775" cy="2622550"/>
              </a:xfrm>
              <a:custGeom>
                <a:avLst/>
                <a:gdLst>
                  <a:gd name="T0" fmla="*/ 58813 w 21600"/>
                  <a:gd name="T1" fmla="*/ 0 h 20893"/>
                  <a:gd name="T2" fmla="*/ 231775 w 21600"/>
                  <a:gd name="T3" fmla="*/ 2622550 h 20893"/>
                  <a:gd name="T4" fmla="*/ 0 w 21600"/>
                  <a:gd name="T5" fmla="*/ 2622550 h 208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0893" fill="none" extrusionOk="0">
                    <a:moveTo>
                      <a:pt x="5481" y="-1"/>
                    </a:moveTo>
                    <a:cubicBezTo>
                      <a:pt x="14978" y="2491"/>
                      <a:pt x="21600" y="11074"/>
                      <a:pt x="21600" y="20893"/>
                    </a:cubicBezTo>
                  </a:path>
                  <a:path w="21600" h="20893" stroke="0" extrusionOk="0">
                    <a:moveTo>
                      <a:pt x="5481" y="-1"/>
                    </a:moveTo>
                    <a:cubicBezTo>
                      <a:pt x="14978" y="2491"/>
                      <a:pt x="21600" y="11074"/>
                      <a:pt x="21600" y="20893"/>
                    </a:cubicBezTo>
                    <a:lnTo>
                      <a:pt x="0" y="20893"/>
                    </a:lnTo>
                    <a:lnTo>
                      <a:pt x="5481" y="-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23" name="Arc 16"/>
              <p:cNvSpPr>
                <a:spLocks/>
              </p:cNvSpPr>
              <p:nvPr/>
            </p:nvSpPr>
            <p:spPr bwMode="auto">
              <a:xfrm>
                <a:off x="6710363" y="2195513"/>
                <a:ext cx="498475" cy="2693987"/>
              </a:xfrm>
              <a:custGeom>
                <a:avLst/>
                <a:gdLst>
                  <a:gd name="T0" fmla="*/ 0 w 21600"/>
                  <a:gd name="T1" fmla="*/ 2693987 h 20852"/>
                  <a:gd name="T2" fmla="*/ 368433 w 21600"/>
                  <a:gd name="T3" fmla="*/ 0 h 20852"/>
                  <a:gd name="T4" fmla="*/ 498475 w 21600"/>
                  <a:gd name="T5" fmla="*/ 2693987 h 208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0852" fill="none" extrusionOk="0">
                    <a:moveTo>
                      <a:pt x="0" y="20852"/>
                    </a:moveTo>
                    <a:cubicBezTo>
                      <a:pt x="0" y="11092"/>
                      <a:pt x="6543" y="2545"/>
                      <a:pt x="15964" y="-1"/>
                    </a:cubicBezTo>
                  </a:path>
                  <a:path w="21600" h="20852" stroke="0" extrusionOk="0">
                    <a:moveTo>
                      <a:pt x="0" y="20852"/>
                    </a:moveTo>
                    <a:cubicBezTo>
                      <a:pt x="0" y="11092"/>
                      <a:pt x="6543" y="2545"/>
                      <a:pt x="15964" y="-1"/>
                    </a:cubicBezTo>
                    <a:lnTo>
                      <a:pt x="21600" y="20852"/>
                    </a:lnTo>
                    <a:lnTo>
                      <a:pt x="0" y="2085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24" name="Arc 17"/>
              <p:cNvSpPr>
                <a:spLocks/>
              </p:cNvSpPr>
              <p:nvPr/>
            </p:nvSpPr>
            <p:spPr bwMode="auto">
              <a:xfrm>
                <a:off x="5199063" y="874713"/>
                <a:ext cx="2990850" cy="417512"/>
              </a:xfrm>
              <a:custGeom>
                <a:avLst/>
                <a:gdLst>
                  <a:gd name="T0" fmla="*/ 34201 w 21600"/>
                  <a:gd name="T1" fmla="*/ 0 h 21598"/>
                  <a:gd name="T2" fmla="*/ 2990850 w 21600"/>
                  <a:gd name="T3" fmla="*/ 417512 h 21598"/>
                  <a:gd name="T4" fmla="*/ 0 w 21600"/>
                  <a:gd name="T5" fmla="*/ 417512 h 2159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598" fill="none" extrusionOk="0">
                    <a:moveTo>
                      <a:pt x="247" y="-1"/>
                    </a:moveTo>
                    <a:cubicBezTo>
                      <a:pt x="12079" y="134"/>
                      <a:pt x="21600" y="9764"/>
                      <a:pt x="21600" y="21598"/>
                    </a:cubicBezTo>
                  </a:path>
                  <a:path w="21600" h="21598" stroke="0" extrusionOk="0">
                    <a:moveTo>
                      <a:pt x="247" y="-1"/>
                    </a:moveTo>
                    <a:cubicBezTo>
                      <a:pt x="12079" y="134"/>
                      <a:pt x="21600" y="9764"/>
                      <a:pt x="21600" y="21598"/>
                    </a:cubicBezTo>
                    <a:lnTo>
                      <a:pt x="0" y="21598"/>
                    </a:lnTo>
                    <a:lnTo>
                      <a:pt x="247" y="-1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25" name="Arc 18"/>
              <p:cNvSpPr>
                <a:spLocks/>
              </p:cNvSpPr>
              <p:nvPr/>
            </p:nvSpPr>
            <p:spPr bwMode="auto">
              <a:xfrm>
                <a:off x="701675" y="3455988"/>
                <a:ext cx="319088" cy="1179512"/>
              </a:xfrm>
              <a:custGeom>
                <a:avLst/>
                <a:gdLst>
                  <a:gd name="T0" fmla="*/ 71470 w 21600"/>
                  <a:gd name="T1" fmla="*/ 1179512 h 35053"/>
                  <a:gd name="T2" fmla="*/ 279291 w 21600"/>
                  <a:gd name="T3" fmla="*/ 0 h 35053"/>
                  <a:gd name="T4" fmla="*/ 319088 w 21600"/>
                  <a:gd name="T5" fmla="*/ 721140 h 350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35053" fill="none" extrusionOk="0">
                    <a:moveTo>
                      <a:pt x="4837" y="35053"/>
                    </a:moveTo>
                    <a:cubicBezTo>
                      <a:pt x="1708" y="31203"/>
                      <a:pt x="0" y="26392"/>
                      <a:pt x="0" y="21431"/>
                    </a:cubicBezTo>
                    <a:cubicBezTo>
                      <a:pt x="0" y="10543"/>
                      <a:pt x="8103" y="1357"/>
                      <a:pt x="18905" y="-1"/>
                    </a:cubicBezTo>
                  </a:path>
                  <a:path w="21600" h="35053" stroke="0" extrusionOk="0">
                    <a:moveTo>
                      <a:pt x="4837" y="35053"/>
                    </a:moveTo>
                    <a:cubicBezTo>
                      <a:pt x="1708" y="31203"/>
                      <a:pt x="0" y="26392"/>
                      <a:pt x="0" y="21431"/>
                    </a:cubicBezTo>
                    <a:cubicBezTo>
                      <a:pt x="0" y="10543"/>
                      <a:pt x="8103" y="1357"/>
                      <a:pt x="18905" y="-1"/>
                    </a:cubicBezTo>
                    <a:lnTo>
                      <a:pt x="21600" y="21431"/>
                    </a:lnTo>
                    <a:lnTo>
                      <a:pt x="4837" y="35053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26" name="Arc 19"/>
              <p:cNvSpPr>
                <a:spLocks/>
              </p:cNvSpPr>
              <p:nvPr/>
            </p:nvSpPr>
            <p:spPr bwMode="auto">
              <a:xfrm>
                <a:off x="8321675" y="2252663"/>
                <a:ext cx="111125" cy="1728787"/>
              </a:xfrm>
              <a:custGeom>
                <a:avLst/>
                <a:gdLst>
                  <a:gd name="T0" fmla="*/ 0 w 21600"/>
                  <a:gd name="T1" fmla="*/ 1728787 h 20795"/>
                  <a:gd name="T2" fmla="*/ 81075 w 21600"/>
                  <a:gd name="T3" fmla="*/ 0 h 20795"/>
                  <a:gd name="T4" fmla="*/ 111125 w 21600"/>
                  <a:gd name="T5" fmla="*/ 1728787 h 2079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0795" fill="none" extrusionOk="0">
                    <a:moveTo>
                      <a:pt x="0" y="20795"/>
                    </a:moveTo>
                    <a:cubicBezTo>
                      <a:pt x="0" y="11115"/>
                      <a:pt x="6439" y="2617"/>
                      <a:pt x="15758" y="-1"/>
                    </a:cubicBezTo>
                  </a:path>
                  <a:path w="21600" h="20795" stroke="0" extrusionOk="0">
                    <a:moveTo>
                      <a:pt x="0" y="20795"/>
                    </a:moveTo>
                    <a:cubicBezTo>
                      <a:pt x="0" y="11115"/>
                      <a:pt x="6439" y="2617"/>
                      <a:pt x="15758" y="-1"/>
                    </a:cubicBezTo>
                    <a:lnTo>
                      <a:pt x="21600" y="20795"/>
                    </a:lnTo>
                    <a:lnTo>
                      <a:pt x="0" y="20795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27" name="Arc 20"/>
              <p:cNvSpPr>
                <a:spLocks/>
              </p:cNvSpPr>
              <p:nvPr/>
            </p:nvSpPr>
            <p:spPr bwMode="auto">
              <a:xfrm>
                <a:off x="1625600" y="898525"/>
                <a:ext cx="2549525" cy="396875"/>
              </a:xfrm>
              <a:custGeom>
                <a:avLst/>
                <a:gdLst>
                  <a:gd name="T0" fmla="*/ 0 w 21534"/>
                  <a:gd name="T1" fmla="*/ 365930 h 21482"/>
                  <a:gd name="T2" fmla="*/ 2283017 w 21534"/>
                  <a:gd name="T3" fmla="*/ 0 h 21482"/>
                  <a:gd name="T4" fmla="*/ 2549525 w 21534"/>
                  <a:gd name="T5" fmla="*/ 396875 h 2148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34" h="21482" fill="none" extrusionOk="0">
                    <a:moveTo>
                      <a:pt x="-1" y="19806"/>
                    </a:moveTo>
                    <a:cubicBezTo>
                      <a:pt x="807" y="9417"/>
                      <a:pt x="8918" y="1085"/>
                      <a:pt x="19282" y="-1"/>
                    </a:cubicBezTo>
                  </a:path>
                  <a:path w="21534" h="21482" stroke="0" extrusionOk="0">
                    <a:moveTo>
                      <a:pt x="-1" y="19806"/>
                    </a:moveTo>
                    <a:cubicBezTo>
                      <a:pt x="807" y="9417"/>
                      <a:pt x="8918" y="1085"/>
                      <a:pt x="19282" y="-1"/>
                    </a:cubicBezTo>
                    <a:lnTo>
                      <a:pt x="21534" y="21482"/>
                    </a:lnTo>
                    <a:lnTo>
                      <a:pt x="-1" y="19806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28" name="Arc 21"/>
              <p:cNvSpPr>
                <a:spLocks/>
              </p:cNvSpPr>
              <p:nvPr/>
            </p:nvSpPr>
            <p:spPr bwMode="auto">
              <a:xfrm>
                <a:off x="5199063" y="995363"/>
                <a:ext cx="1989137" cy="250825"/>
              </a:xfrm>
              <a:custGeom>
                <a:avLst/>
                <a:gdLst>
                  <a:gd name="T0" fmla="*/ 10314 w 21600"/>
                  <a:gd name="T1" fmla="*/ 0 h 21599"/>
                  <a:gd name="T2" fmla="*/ 1989137 w 21600"/>
                  <a:gd name="T3" fmla="*/ 250825 h 21599"/>
                  <a:gd name="T4" fmla="*/ 0 w 21600"/>
                  <a:gd name="T5" fmla="*/ 250825 h 2159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599" fill="none" extrusionOk="0">
                    <a:moveTo>
                      <a:pt x="112" y="-1"/>
                    </a:moveTo>
                    <a:cubicBezTo>
                      <a:pt x="11997" y="60"/>
                      <a:pt x="21600" y="9713"/>
                      <a:pt x="21600" y="21599"/>
                    </a:cubicBezTo>
                  </a:path>
                  <a:path w="21600" h="21599" stroke="0" extrusionOk="0">
                    <a:moveTo>
                      <a:pt x="112" y="-1"/>
                    </a:moveTo>
                    <a:cubicBezTo>
                      <a:pt x="11997" y="60"/>
                      <a:pt x="21600" y="9713"/>
                      <a:pt x="21600" y="21599"/>
                    </a:cubicBezTo>
                    <a:lnTo>
                      <a:pt x="0" y="21599"/>
                    </a:lnTo>
                    <a:lnTo>
                      <a:pt x="112" y="-1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29" name="Arc 22"/>
              <p:cNvSpPr>
                <a:spLocks/>
              </p:cNvSpPr>
              <p:nvPr/>
            </p:nvSpPr>
            <p:spPr bwMode="auto">
              <a:xfrm>
                <a:off x="5767388" y="3273425"/>
                <a:ext cx="223837" cy="569913"/>
              </a:xfrm>
              <a:custGeom>
                <a:avLst/>
                <a:gdLst>
                  <a:gd name="T0" fmla="*/ 26943 w 21600"/>
                  <a:gd name="T1" fmla="*/ 0 h 21443"/>
                  <a:gd name="T2" fmla="*/ 223837 w 21600"/>
                  <a:gd name="T3" fmla="*/ 569913 h 21443"/>
                  <a:gd name="T4" fmla="*/ 0 w 21600"/>
                  <a:gd name="T5" fmla="*/ 569913 h 2144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443" fill="none" extrusionOk="0">
                    <a:moveTo>
                      <a:pt x="2599" y="0"/>
                    </a:moveTo>
                    <a:cubicBezTo>
                      <a:pt x="13444" y="1314"/>
                      <a:pt x="21600" y="10519"/>
                      <a:pt x="21600" y="21443"/>
                    </a:cubicBezTo>
                  </a:path>
                  <a:path w="21600" h="21443" stroke="0" extrusionOk="0">
                    <a:moveTo>
                      <a:pt x="2599" y="0"/>
                    </a:moveTo>
                    <a:cubicBezTo>
                      <a:pt x="13444" y="1314"/>
                      <a:pt x="21600" y="10519"/>
                      <a:pt x="21600" y="21443"/>
                    </a:cubicBezTo>
                    <a:lnTo>
                      <a:pt x="0" y="21443"/>
                    </a:lnTo>
                    <a:lnTo>
                      <a:pt x="2599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30" name="Arc 23"/>
              <p:cNvSpPr>
                <a:spLocks/>
              </p:cNvSpPr>
              <p:nvPr/>
            </p:nvSpPr>
            <p:spPr bwMode="auto">
              <a:xfrm>
                <a:off x="1119188" y="3449638"/>
                <a:ext cx="300037" cy="614362"/>
              </a:xfrm>
              <a:custGeom>
                <a:avLst/>
                <a:gdLst>
                  <a:gd name="T0" fmla="*/ 5570 w 21600"/>
                  <a:gd name="T1" fmla="*/ 614362 h 25527"/>
                  <a:gd name="T2" fmla="*/ 258199 w 21600"/>
                  <a:gd name="T3" fmla="*/ 0 h 25527"/>
                  <a:gd name="T4" fmla="*/ 300037 w 21600"/>
                  <a:gd name="T5" fmla="*/ 514748 h 255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5527" fill="none" extrusionOk="0">
                    <a:moveTo>
                      <a:pt x="400" y="25527"/>
                    </a:moveTo>
                    <a:cubicBezTo>
                      <a:pt x="134" y="24163"/>
                      <a:pt x="0" y="22777"/>
                      <a:pt x="0" y="21388"/>
                    </a:cubicBezTo>
                    <a:cubicBezTo>
                      <a:pt x="0" y="10622"/>
                      <a:pt x="7927" y="1500"/>
                      <a:pt x="18587" y="-1"/>
                    </a:cubicBezTo>
                  </a:path>
                  <a:path w="21600" h="25527" stroke="0" extrusionOk="0">
                    <a:moveTo>
                      <a:pt x="400" y="25527"/>
                    </a:moveTo>
                    <a:cubicBezTo>
                      <a:pt x="134" y="24163"/>
                      <a:pt x="0" y="22777"/>
                      <a:pt x="0" y="21388"/>
                    </a:cubicBezTo>
                    <a:cubicBezTo>
                      <a:pt x="0" y="10622"/>
                      <a:pt x="7927" y="1500"/>
                      <a:pt x="18587" y="-1"/>
                    </a:cubicBezTo>
                    <a:lnTo>
                      <a:pt x="21600" y="21388"/>
                    </a:lnTo>
                    <a:lnTo>
                      <a:pt x="400" y="2552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31" name="Rectangle 25"/>
              <p:cNvSpPr>
                <a:spLocks noChangeArrowheads="1"/>
              </p:cNvSpPr>
              <p:nvPr/>
            </p:nvSpPr>
            <p:spPr bwMode="auto">
              <a:xfrm rot="16200000">
                <a:off x="-21431" y="2528481"/>
                <a:ext cx="917575" cy="184964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200" b="0" i="1" dirty="0">
                    <a:solidFill>
                      <a:schemeClr val="bg2">
                        <a:lumMod val="25000"/>
                      </a:schemeClr>
                    </a:solidFill>
                  </a:rPr>
                  <a:t>Customer</a:t>
                </a:r>
              </a:p>
            </p:txBody>
          </p:sp>
          <p:sp>
            <p:nvSpPr>
              <p:cNvPr id="32" name="Rectangle 26"/>
              <p:cNvSpPr>
                <a:spLocks noChangeArrowheads="1"/>
              </p:cNvSpPr>
              <p:nvPr/>
            </p:nvSpPr>
            <p:spPr bwMode="auto">
              <a:xfrm rot="16200000">
                <a:off x="7144" y="3900081"/>
                <a:ext cx="796925" cy="18496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200" b="0" i="1" dirty="0">
                    <a:solidFill>
                      <a:schemeClr val="bg2">
                        <a:lumMod val="25000"/>
                      </a:schemeClr>
                    </a:solidFill>
                  </a:rPr>
                  <a:t>Internal</a:t>
                </a:r>
              </a:p>
            </p:txBody>
          </p:sp>
          <p:sp>
            <p:nvSpPr>
              <p:cNvPr id="33" name="Rectangle 27"/>
              <p:cNvSpPr>
                <a:spLocks noChangeArrowheads="1"/>
              </p:cNvSpPr>
              <p:nvPr/>
            </p:nvSpPr>
            <p:spPr bwMode="auto">
              <a:xfrm rot="16200000">
                <a:off x="-237331" y="5604649"/>
                <a:ext cx="1079500" cy="369927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200" b="0" i="1" dirty="0">
                    <a:solidFill>
                      <a:schemeClr val="bg2">
                        <a:lumMod val="25000"/>
                      </a:schemeClr>
                    </a:solidFill>
                  </a:rPr>
                  <a:t>Learning &amp; Growth</a:t>
                </a:r>
              </a:p>
            </p:txBody>
          </p:sp>
          <p:sp>
            <p:nvSpPr>
              <p:cNvPr id="34" name="Oval 28"/>
              <p:cNvSpPr>
                <a:spLocks noChangeArrowheads="1"/>
              </p:cNvSpPr>
              <p:nvPr/>
            </p:nvSpPr>
            <p:spPr bwMode="auto">
              <a:xfrm>
                <a:off x="4830763" y="4513263"/>
                <a:ext cx="1311275" cy="595312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marL="57150" indent="-571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Establish partnerships with like-minded organizations</a:t>
                </a:r>
              </a:p>
            </p:txBody>
          </p:sp>
          <p:sp>
            <p:nvSpPr>
              <p:cNvPr id="35" name="Oval 29"/>
              <p:cNvSpPr>
                <a:spLocks noChangeArrowheads="1"/>
              </p:cNvSpPr>
              <p:nvPr/>
            </p:nvSpPr>
            <p:spPr bwMode="auto">
              <a:xfrm>
                <a:off x="381000" y="4625975"/>
                <a:ext cx="1317625" cy="38100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marL="57150" indent="-571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Develop or acquire new revenue streams</a:t>
                </a:r>
              </a:p>
            </p:txBody>
          </p:sp>
          <p:sp>
            <p:nvSpPr>
              <p:cNvPr id="36" name="Line 30"/>
              <p:cNvSpPr>
                <a:spLocks noChangeShapeType="1"/>
              </p:cNvSpPr>
              <p:nvPr/>
            </p:nvSpPr>
            <p:spPr bwMode="auto">
              <a:xfrm flipV="1">
                <a:off x="2319338" y="2990850"/>
                <a:ext cx="0" cy="531813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37" name="Oval 31"/>
              <p:cNvSpPr>
                <a:spLocks noChangeArrowheads="1"/>
              </p:cNvSpPr>
              <p:nvPr/>
            </p:nvSpPr>
            <p:spPr bwMode="auto">
              <a:xfrm>
                <a:off x="7077075" y="4275138"/>
                <a:ext cx="790575" cy="333375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Supplier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management</a:t>
                </a:r>
              </a:p>
            </p:txBody>
          </p:sp>
          <p:sp>
            <p:nvSpPr>
              <p:cNvPr id="38" name="Oval 32"/>
              <p:cNvSpPr>
                <a:spLocks noChangeArrowheads="1"/>
              </p:cNvSpPr>
              <p:nvPr/>
            </p:nvSpPr>
            <p:spPr bwMode="auto">
              <a:xfrm>
                <a:off x="8026400" y="3732213"/>
                <a:ext cx="866775" cy="447675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Manage investment portfolio</a:t>
                </a:r>
              </a:p>
            </p:txBody>
          </p:sp>
          <p:sp>
            <p:nvSpPr>
              <p:cNvPr id="39" name="Oval 33"/>
              <p:cNvSpPr>
                <a:spLocks noChangeArrowheads="1"/>
              </p:cNvSpPr>
              <p:nvPr/>
            </p:nvSpPr>
            <p:spPr bwMode="auto">
              <a:xfrm>
                <a:off x="819150" y="4002088"/>
                <a:ext cx="1206500" cy="45720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Get more and bigger donations</a:t>
                </a:r>
              </a:p>
            </p:txBody>
          </p:sp>
          <p:sp>
            <p:nvSpPr>
              <p:cNvPr id="40" name="Oval 34"/>
              <p:cNvSpPr>
                <a:spLocks noChangeArrowheads="1"/>
              </p:cNvSpPr>
              <p:nvPr/>
            </p:nvSpPr>
            <p:spPr bwMode="auto">
              <a:xfrm>
                <a:off x="5394325" y="3633788"/>
                <a:ext cx="882650" cy="53340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Strengthen churches</a:t>
                </a:r>
              </a:p>
            </p:txBody>
          </p:sp>
          <p:sp>
            <p:nvSpPr>
              <p:cNvPr id="41" name="Rectangle 35"/>
              <p:cNvSpPr>
                <a:spLocks noChangeArrowheads="1"/>
              </p:cNvSpPr>
              <p:nvPr/>
            </p:nvSpPr>
            <p:spPr bwMode="auto">
              <a:xfrm>
                <a:off x="661988" y="5480050"/>
                <a:ext cx="8172450" cy="754063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42" name="Rectangle 36"/>
              <p:cNvSpPr>
                <a:spLocks noChangeArrowheads="1"/>
              </p:cNvSpPr>
              <p:nvPr/>
            </p:nvSpPr>
            <p:spPr bwMode="auto">
              <a:xfrm>
                <a:off x="1152525" y="2246313"/>
                <a:ext cx="2476500" cy="174625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800" dirty="0">
                    <a:solidFill>
                      <a:schemeClr val="bg2">
                        <a:lumMod val="25000"/>
                      </a:schemeClr>
                    </a:solidFill>
                  </a:rPr>
                  <a:t>Value Proposition - Contributors</a:t>
                </a:r>
              </a:p>
            </p:txBody>
          </p:sp>
          <p:sp>
            <p:nvSpPr>
              <p:cNvPr id="43" name="Rectangle 37"/>
              <p:cNvSpPr>
                <a:spLocks noChangeArrowheads="1"/>
              </p:cNvSpPr>
              <p:nvPr/>
            </p:nvSpPr>
            <p:spPr bwMode="auto">
              <a:xfrm>
                <a:off x="1152525" y="2403475"/>
                <a:ext cx="1058863" cy="263525"/>
              </a:xfrm>
              <a:prstGeom prst="rect">
                <a:avLst/>
              </a:prstGeom>
              <a:solidFill>
                <a:srgbClr val="286676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800" dirty="0">
                    <a:solidFill>
                      <a:schemeClr val="bg2">
                        <a:lumMod val="25000"/>
                      </a:schemeClr>
                    </a:solidFill>
                  </a:rPr>
                  <a:t>Basics</a:t>
                </a:r>
              </a:p>
            </p:txBody>
          </p:sp>
          <p:sp>
            <p:nvSpPr>
              <p:cNvPr id="44" name="Rectangle 38"/>
              <p:cNvSpPr>
                <a:spLocks noChangeArrowheads="1"/>
              </p:cNvSpPr>
              <p:nvPr/>
            </p:nvSpPr>
            <p:spPr bwMode="auto">
              <a:xfrm>
                <a:off x="2225675" y="2414588"/>
                <a:ext cx="1408113" cy="263525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800" dirty="0">
                    <a:solidFill>
                      <a:schemeClr val="bg2">
                        <a:lumMod val="25000"/>
                      </a:schemeClr>
                    </a:solidFill>
                  </a:rPr>
                  <a:t>Differentiators</a:t>
                </a:r>
              </a:p>
            </p:txBody>
          </p:sp>
          <p:sp>
            <p:nvSpPr>
              <p:cNvPr id="45" name="Rectangle 39"/>
              <p:cNvSpPr>
                <a:spLocks noChangeArrowheads="1"/>
              </p:cNvSpPr>
              <p:nvPr/>
            </p:nvSpPr>
            <p:spPr bwMode="auto">
              <a:xfrm>
                <a:off x="1152525" y="2676525"/>
                <a:ext cx="1058863" cy="4714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26988" rIns="92075" bIns="26988"/>
              <a:lstStyle>
                <a:lvl1pPr marL="58738" indent="-587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6" name="Rectangle 40"/>
              <p:cNvSpPr>
                <a:spLocks noChangeArrowheads="1"/>
              </p:cNvSpPr>
              <p:nvPr/>
            </p:nvSpPr>
            <p:spPr bwMode="auto">
              <a:xfrm>
                <a:off x="2225675" y="2676525"/>
                <a:ext cx="1408113" cy="4714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26988" rIns="92075" bIns="26988"/>
              <a:lstStyle>
                <a:lvl1pPr marL="58738" indent="-587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endParaRPr lang="en-US" altLang="en-US" sz="800" b="0" dirty="0">
                  <a:solidFill>
                    <a:schemeClr val="bg2">
                      <a:lumMod val="25000"/>
                    </a:schemeClr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endParaRPr lang="en-US" altLang="en-US" sz="800" b="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47" name="Rectangle 41"/>
              <p:cNvSpPr>
                <a:spLocks noChangeArrowheads="1"/>
              </p:cNvSpPr>
              <p:nvPr/>
            </p:nvSpPr>
            <p:spPr bwMode="auto">
              <a:xfrm>
                <a:off x="1000125" y="2408238"/>
                <a:ext cx="2476500" cy="174625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800" dirty="0">
                    <a:solidFill>
                      <a:schemeClr val="bg2">
                        <a:lumMod val="25000"/>
                      </a:schemeClr>
                    </a:solidFill>
                  </a:rPr>
                  <a:t>Value Proposition - Prospects</a:t>
                </a:r>
              </a:p>
            </p:txBody>
          </p:sp>
          <p:sp>
            <p:nvSpPr>
              <p:cNvPr id="48" name="Rectangle 42"/>
              <p:cNvSpPr>
                <a:spLocks noChangeArrowheads="1"/>
              </p:cNvSpPr>
              <p:nvPr/>
            </p:nvSpPr>
            <p:spPr bwMode="auto">
              <a:xfrm>
                <a:off x="1000125" y="2565400"/>
                <a:ext cx="1058863" cy="263525"/>
              </a:xfrm>
              <a:prstGeom prst="rect">
                <a:avLst/>
              </a:prstGeom>
              <a:solidFill>
                <a:srgbClr val="286676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800" dirty="0">
                    <a:solidFill>
                      <a:schemeClr val="bg2">
                        <a:lumMod val="25000"/>
                      </a:schemeClr>
                    </a:solidFill>
                  </a:rPr>
                  <a:t>Basics</a:t>
                </a:r>
              </a:p>
            </p:txBody>
          </p:sp>
          <p:sp>
            <p:nvSpPr>
              <p:cNvPr id="49" name="Rectangle 43"/>
              <p:cNvSpPr>
                <a:spLocks noChangeArrowheads="1"/>
              </p:cNvSpPr>
              <p:nvPr/>
            </p:nvSpPr>
            <p:spPr bwMode="auto">
              <a:xfrm>
                <a:off x="2073275" y="2576513"/>
                <a:ext cx="1408113" cy="263525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800" dirty="0">
                    <a:solidFill>
                      <a:schemeClr val="bg2">
                        <a:lumMod val="25000"/>
                      </a:schemeClr>
                    </a:solidFill>
                  </a:rPr>
                  <a:t>Differentiators</a:t>
                </a:r>
              </a:p>
            </p:txBody>
          </p:sp>
          <p:sp>
            <p:nvSpPr>
              <p:cNvPr id="50" name="Rectangle 44"/>
              <p:cNvSpPr>
                <a:spLocks noChangeArrowheads="1"/>
              </p:cNvSpPr>
              <p:nvPr/>
            </p:nvSpPr>
            <p:spPr bwMode="auto">
              <a:xfrm>
                <a:off x="1000125" y="2838450"/>
                <a:ext cx="1058863" cy="4714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26988" rIns="92075" bIns="26988"/>
              <a:lstStyle>
                <a:lvl1pPr marL="58738" indent="-587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51" name="Rectangle 45"/>
              <p:cNvSpPr>
                <a:spLocks noChangeArrowheads="1"/>
              </p:cNvSpPr>
              <p:nvPr/>
            </p:nvSpPr>
            <p:spPr bwMode="auto">
              <a:xfrm>
                <a:off x="2073275" y="2838450"/>
                <a:ext cx="1408113" cy="4714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26988" rIns="92075" bIns="26988"/>
              <a:lstStyle>
                <a:lvl1pPr marL="58738" indent="-587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 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endParaRPr lang="en-US" altLang="en-US" sz="800" b="0" dirty="0">
                  <a:solidFill>
                    <a:schemeClr val="bg2">
                      <a:lumMod val="25000"/>
                    </a:schemeClr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endParaRPr lang="en-US" altLang="en-US" sz="800" b="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52" name="Rectangle 46"/>
              <p:cNvSpPr>
                <a:spLocks noChangeArrowheads="1"/>
              </p:cNvSpPr>
              <p:nvPr/>
            </p:nvSpPr>
            <p:spPr bwMode="auto">
              <a:xfrm>
                <a:off x="847725" y="2560638"/>
                <a:ext cx="2476500" cy="174625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800" dirty="0">
                    <a:solidFill>
                      <a:schemeClr val="bg2">
                        <a:lumMod val="25000"/>
                      </a:schemeClr>
                    </a:solidFill>
                  </a:rPr>
                  <a:t>Value Proposition - Buyers</a:t>
                </a:r>
              </a:p>
            </p:txBody>
          </p:sp>
          <p:sp>
            <p:nvSpPr>
              <p:cNvPr id="53" name="Rectangle 47"/>
              <p:cNvSpPr>
                <a:spLocks noChangeArrowheads="1"/>
              </p:cNvSpPr>
              <p:nvPr/>
            </p:nvSpPr>
            <p:spPr bwMode="auto">
              <a:xfrm>
                <a:off x="847725" y="2728913"/>
                <a:ext cx="1066800" cy="263525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800" dirty="0">
                    <a:solidFill>
                      <a:schemeClr val="bg2">
                        <a:lumMod val="25000"/>
                      </a:schemeClr>
                    </a:solidFill>
                  </a:rPr>
                  <a:t>Basics</a:t>
                </a:r>
              </a:p>
            </p:txBody>
          </p:sp>
          <p:sp>
            <p:nvSpPr>
              <p:cNvPr id="54" name="Rectangle 48"/>
              <p:cNvSpPr>
                <a:spLocks noChangeArrowheads="1"/>
              </p:cNvSpPr>
              <p:nvPr/>
            </p:nvSpPr>
            <p:spPr bwMode="auto">
              <a:xfrm>
                <a:off x="1916113" y="2728913"/>
                <a:ext cx="1408112" cy="263525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800" dirty="0">
                    <a:solidFill>
                      <a:schemeClr val="bg2">
                        <a:lumMod val="25000"/>
                      </a:schemeClr>
                    </a:solidFill>
                  </a:rPr>
                  <a:t>Differentiators</a:t>
                </a:r>
              </a:p>
            </p:txBody>
          </p:sp>
          <p:sp>
            <p:nvSpPr>
              <p:cNvPr id="55" name="Rectangle 49"/>
              <p:cNvSpPr>
                <a:spLocks noChangeArrowheads="1"/>
              </p:cNvSpPr>
              <p:nvPr/>
            </p:nvSpPr>
            <p:spPr bwMode="auto">
              <a:xfrm>
                <a:off x="847725" y="2990850"/>
                <a:ext cx="1066800" cy="4714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26988" rIns="92075" bIns="26988"/>
              <a:lstStyle>
                <a:lvl1pPr marL="58738" indent="-587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price/value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quality trans. proc.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ease of access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positive reputation</a:t>
                </a:r>
              </a:p>
            </p:txBody>
          </p:sp>
          <p:sp>
            <p:nvSpPr>
              <p:cNvPr id="56" name="Rectangle 50"/>
              <p:cNvSpPr>
                <a:spLocks noChangeArrowheads="1"/>
              </p:cNvSpPr>
              <p:nvPr/>
            </p:nvSpPr>
            <p:spPr bwMode="auto">
              <a:xfrm>
                <a:off x="1916113" y="2990850"/>
                <a:ext cx="1408112" cy="4714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26988" rIns="92075" bIns="26988"/>
              <a:lstStyle>
                <a:lvl1pPr marL="58738" indent="-587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relevance to daily life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unique editorial style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authentic, trustworthy content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relationship with reader</a:t>
                </a:r>
              </a:p>
            </p:txBody>
          </p:sp>
          <p:sp>
            <p:nvSpPr>
              <p:cNvPr id="57" name="Rectangle 51"/>
              <p:cNvSpPr>
                <a:spLocks noChangeArrowheads="1"/>
              </p:cNvSpPr>
              <p:nvPr/>
            </p:nvSpPr>
            <p:spPr bwMode="auto">
              <a:xfrm>
                <a:off x="4033838" y="2444750"/>
                <a:ext cx="2465387" cy="166688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800" dirty="0">
                    <a:solidFill>
                      <a:schemeClr val="bg2">
                        <a:lumMod val="25000"/>
                      </a:schemeClr>
                    </a:solidFill>
                  </a:rPr>
                  <a:t>Value Proposition - Outreach</a:t>
                </a:r>
              </a:p>
            </p:txBody>
          </p:sp>
          <p:sp>
            <p:nvSpPr>
              <p:cNvPr id="58" name="Rectangle 52"/>
              <p:cNvSpPr>
                <a:spLocks noChangeArrowheads="1"/>
              </p:cNvSpPr>
              <p:nvPr/>
            </p:nvSpPr>
            <p:spPr bwMode="auto">
              <a:xfrm>
                <a:off x="4033838" y="2606675"/>
                <a:ext cx="1058862" cy="238125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800" dirty="0">
                    <a:solidFill>
                      <a:schemeClr val="bg2">
                        <a:lumMod val="25000"/>
                      </a:schemeClr>
                    </a:solidFill>
                  </a:rPr>
                  <a:t>Basics</a:t>
                </a:r>
              </a:p>
            </p:txBody>
          </p:sp>
          <p:sp>
            <p:nvSpPr>
              <p:cNvPr id="59" name="Rectangle 53"/>
              <p:cNvSpPr>
                <a:spLocks noChangeArrowheads="1"/>
              </p:cNvSpPr>
              <p:nvPr/>
            </p:nvSpPr>
            <p:spPr bwMode="auto">
              <a:xfrm>
                <a:off x="5087938" y="2606675"/>
                <a:ext cx="1416050" cy="238125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defTabSz="8255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800" dirty="0">
                    <a:solidFill>
                      <a:schemeClr val="bg2">
                        <a:lumMod val="25000"/>
                      </a:schemeClr>
                    </a:solidFill>
                  </a:rPr>
                  <a:t>Differentiators</a:t>
                </a:r>
              </a:p>
            </p:txBody>
          </p:sp>
          <p:sp>
            <p:nvSpPr>
              <p:cNvPr id="60" name="Rectangle 54"/>
              <p:cNvSpPr>
                <a:spLocks noChangeArrowheads="1"/>
              </p:cNvSpPr>
              <p:nvPr/>
            </p:nvSpPr>
            <p:spPr bwMode="auto">
              <a:xfrm>
                <a:off x="4033838" y="2843213"/>
                <a:ext cx="1058862" cy="42545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26988" rIns="92075" bIns="26988"/>
              <a:lstStyle>
                <a:lvl1pPr marL="58738" indent="-587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Char char="•"/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helping others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Char char="•"/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ease of access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Char char="•"/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quality trans proc</a:t>
                </a:r>
              </a:p>
            </p:txBody>
          </p:sp>
          <p:sp>
            <p:nvSpPr>
              <p:cNvPr id="61" name="Rectangle 55"/>
              <p:cNvSpPr>
                <a:spLocks noChangeArrowheads="1"/>
              </p:cNvSpPr>
              <p:nvPr/>
            </p:nvSpPr>
            <p:spPr bwMode="auto">
              <a:xfrm>
                <a:off x="5087938" y="2843213"/>
                <a:ext cx="1416050" cy="42545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26988" rIns="92075" bIns="26988"/>
              <a:lstStyle>
                <a:lvl1pPr marL="58738" indent="-58738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Char char="•"/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relevance to daily life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Char char="•"/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prayer fellowship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Char char="•"/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guidance and support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Char char="•"/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relationship with reader</a:t>
                </a:r>
              </a:p>
            </p:txBody>
          </p:sp>
          <p:sp>
            <p:nvSpPr>
              <p:cNvPr id="62" name="Rectangle 56"/>
              <p:cNvSpPr>
                <a:spLocks noChangeArrowheads="1"/>
              </p:cNvSpPr>
              <p:nvPr/>
            </p:nvSpPr>
            <p:spPr bwMode="auto">
              <a:xfrm>
                <a:off x="6677025" y="5524500"/>
                <a:ext cx="1943100" cy="626335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 marL="119063" indent="-119063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800" b="0" u="sng" dirty="0">
                    <a:solidFill>
                      <a:schemeClr val="bg2">
                        <a:lumMod val="25000"/>
                      </a:schemeClr>
                    </a:solidFill>
                  </a:rPr>
                  <a:t>Technological Infrastructure</a:t>
                </a:r>
                <a:endParaRPr lang="en-US" altLang="en-US" sz="800" b="0" dirty="0">
                  <a:solidFill>
                    <a:schemeClr val="bg2">
                      <a:lumMod val="25000"/>
                    </a:schemeClr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customer service support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management decision support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systems integration</a:t>
                </a:r>
              </a:p>
            </p:txBody>
          </p:sp>
          <p:sp>
            <p:nvSpPr>
              <p:cNvPr id="63" name="Rectangle 57"/>
              <p:cNvSpPr>
                <a:spLocks noChangeArrowheads="1"/>
              </p:cNvSpPr>
              <p:nvPr/>
            </p:nvSpPr>
            <p:spPr bwMode="auto">
              <a:xfrm>
                <a:off x="3878263" y="5524500"/>
                <a:ext cx="2246312" cy="758776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 marL="119063" indent="-119063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800" b="0" u="sng" dirty="0">
                    <a:solidFill>
                      <a:schemeClr val="bg2">
                        <a:lumMod val="25000"/>
                      </a:schemeClr>
                    </a:solidFill>
                  </a:rPr>
                  <a:t>Culture</a:t>
                </a:r>
                <a:endParaRPr lang="en-US" altLang="en-US" sz="800" b="0" dirty="0">
                  <a:solidFill>
                    <a:schemeClr val="bg2">
                      <a:lumMod val="25000"/>
                    </a:schemeClr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cross-business knowledge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customer-focused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alignment of personal and org. goals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Informed leadership</a:t>
                </a:r>
              </a:p>
            </p:txBody>
          </p:sp>
          <p:sp>
            <p:nvSpPr>
              <p:cNvPr id="64" name="Oval 58"/>
              <p:cNvSpPr>
                <a:spLocks noChangeArrowheads="1"/>
              </p:cNvSpPr>
              <p:nvPr/>
            </p:nvSpPr>
            <p:spPr bwMode="auto">
              <a:xfrm>
                <a:off x="4705350" y="1816100"/>
                <a:ext cx="898525" cy="36830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Address special needs</a:t>
                </a:r>
              </a:p>
            </p:txBody>
          </p:sp>
          <p:sp>
            <p:nvSpPr>
              <p:cNvPr id="65" name="Oval 59"/>
              <p:cNvSpPr>
                <a:spLocks noChangeArrowheads="1"/>
              </p:cNvSpPr>
              <p:nvPr/>
            </p:nvSpPr>
            <p:spPr bwMode="auto">
              <a:xfrm>
                <a:off x="1081088" y="1790700"/>
                <a:ext cx="927100" cy="390525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Add &amp; retain loyal customers</a:t>
                </a:r>
              </a:p>
            </p:txBody>
          </p:sp>
          <p:sp>
            <p:nvSpPr>
              <p:cNvPr id="66" name="Oval 60"/>
              <p:cNvSpPr>
                <a:spLocks noChangeArrowheads="1"/>
              </p:cNvSpPr>
              <p:nvPr/>
            </p:nvSpPr>
            <p:spPr bwMode="auto">
              <a:xfrm>
                <a:off x="6791325" y="1790700"/>
                <a:ext cx="927100" cy="390525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Optimize corporate resources</a:t>
                </a:r>
              </a:p>
            </p:txBody>
          </p:sp>
          <p:sp>
            <p:nvSpPr>
              <p:cNvPr id="67" name="Oval 61"/>
              <p:cNvSpPr>
                <a:spLocks noChangeArrowheads="1"/>
              </p:cNvSpPr>
              <p:nvPr/>
            </p:nvSpPr>
            <p:spPr bwMode="auto">
              <a:xfrm>
                <a:off x="7947025" y="1833563"/>
                <a:ext cx="1019175" cy="41910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Grow financial assets</a:t>
                </a:r>
              </a:p>
            </p:txBody>
          </p:sp>
          <p:sp>
            <p:nvSpPr>
              <p:cNvPr id="68" name="Oval 62"/>
              <p:cNvSpPr>
                <a:spLocks noChangeArrowheads="1"/>
              </p:cNvSpPr>
              <p:nvPr/>
            </p:nvSpPr>
            <p:spPr bwMode="auto">
              <a:xfrm>
                <a:off x="6507163" y="4667250"/>
                <a:ext cx="1298575" cy="43815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marL="57150" indent="-571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Focus on improving processes across the company</a:t>
                </a:r>
              </a:p>
            </p:txBody>
          </p:sp>
          <p:sp>
            <p:nvSpPr>
              <p:cNvPr id="69" name="Oval 63"/>
              <p:cNvSpPr>
                <a:spLocks noChangeArrowheads="1"/>
              </p:cNvSpPr>
              <p:nvPr/>
            </p:nvSpPr>
            <p:spPr bwMode="auto">
              <a:xfrm>
                <a:off x="4117975" y="4119563"/>
                <a:ext cx="1044575" cy="447675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Develop new products &amp; services</a:t>
                </a:r>
              </a:p>
            </p:txBody>
          </p:sp>
          <p:sp>
            <p:nvSpPr>
              <p:cNvPr id="70" name="Oval 64"/>
              <p:cNvSpPr>
                <a:spLocks noChangeArrowheads="1"/>
              </p:cNvSpPr>
              <p:nvPr/>
            </p:nvSpPr>
            <p:spPr bwMode="auto">
              <a:xfrm>
                <a:off x="8186738" y="4664075"/>
                <a:ext cx="857250" cy="47625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Manage financial/cash performance</a:t>
                </a:r>
              </a:p>
            </p:txBody>
          </p:sp>
          <p:sp>
            <p:nvSpPr>
              <p:cNvPr id="71" name="Oval 65"/>
              <p:cNvSpPr>
                <a:spLocks noChangeArrowheads="1"/>
              </p:cNvSpPr>
              <p:nvPr/>
            </p:nvSpPr>
            <p:spPr bwMode="auto">
              <a:xfrm>
                <a:off x="6767513" y="3529013"/>
                <a:ext cx="1025525" cy="41910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Develop more flexible business model</a:t>
                </a:r>
              </a:p>
            </p:txBody>
          </p:sp>
          <p:sp>
            <p:nvSpPr>
              <p:cNvPr id="72" name="Rectangle 66"/>
              <p:cNvSpPr>
                <a:spLocks noChangeArrowheads="1"/>
              </p:cNvSpPr>
              <p:nvPr/>
            </p:nvSpPr>
            <p:spPr bwMode="auto">
              <a:xfrm>
                <a:off x="1303338" y="5524500"/>
                <a:ext cx="2124075" cy="626335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 marL="119063" indent="-119063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800" b="0" u="sng" dirty="0">
                    <a:solidFill>
                      <a:schemeClr val="bg2">
                        <a:lumMod val="25000"/>
                      </a:schemeClr>
                    </a:solidFill>
                  </a:rPr>
                  <a:t>Close Skills Gaps</a:t>
                </a:r>
                <a:endParaRPr lang="en-US" altLang="en-US" sz="800" b="0" dirty="0">
                  <a:solidFill>
                    <a:schemeClr val="bg2">
                      <a:lumMod val="25000"/>
                    </a:schemeClr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new media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market research</a:t>
                </a:r>
              </a:p>
              <a:p>
                <a:pPr>
                  <a:spcBef>
                    <a:spcPct val="0"/>
                  </a:spcBef>
                  <a:buFontTx/>
                  <a:buChar char="•"/>
                </a:pPr>
                <a:r>
                  <a:rPr lang="en-US" altLang="en-US" sz="800" b="0" dirty="0">
                    <a:solidFill>
                      <a:schemeClr val="bg2">
                        <a:lumMod val="25000"/>
                      </a:schemeClr>
                    </a:solidFill>
                  </a:rPr>
                  <a:t>product development &amp; management</a:t>
                </a:r>
              </a:p>
            </p:txBody>
          </p:sp>
          <p:sp>
            <p:nvSpPr>
              <p:cNvPr id="73" name="Oval 67"/>
              <p:cNvSpPr>
                <a:spLocks noChangeArrowheads="1"/>
              </p:cNvSpPr>
              <p:nvPr/>
            </p:nvSpPr>
            <p:spPr bwMode="auto">
              <a:xfrm>
                <a:off x="2843213" y="1790700"/>
                <a:ext cx="927100" cy="390525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 Develop stronger, longer relationships</a:t>
                </a:r>
              </a:p>
            </p:txBody>
          </p:sp>
          <p:sp>
            <p:nvSpPr>
              <p:cNvPr id="74" name="Line 68"/>
              <p:cNvSpPr>
                <a:spLocks noChangeShapeType="1"/>
              </p:cNvSpPr>
              <p:nvPr/>
            </p:nvSpPr>
            <p:spPr bwMode="auto">
              <a:xfrm>
                <a:off x="2109788" y="3513138"/>
                <a:ext cx="0" cy="1728787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75" name="Line 69"/>
              <p:cNvSpPr>
                <a:spLocks noChangeShapeType="1"/>
              </p:cNvSpPr>
              <p:nvPr/>
            </p:nvSpPr>
            <p:spPr bwMode="auto">
              <a:xfrm>
                <a:off x="3908425" y="3513138"/>
                <a:ext cx="0" cy="1728787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76" name="Line 70"/>
              <p:cNvSpPr>
                <a:spLocks noChangeShapeType="1"/>
              </p:cNvSpPr>
              <p:nvPr/>
            </p:nvSpPr>
            <p:spPr bwMode="auto">
              <a:xfrm>
                <a:off x="6310313" y="3513138"/>
                <a:ext cx="0" cy="1728787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77" name="Line 71"/>
              <p:cNvSpPr>
                <a:spLocks noChangeShapeType="1"/>
              </p:cNvSpPr>
              <p:nvPr/>
            </p:nvSpPr>
            <p:spPr bwMode="auto">
              <a:xfrm>
                <a:off x="7958138" y="3513138"/>
                <a:ext cx="0" cy="1728787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78" name="Arc 72"/>
              <p:cNvSpPr>
                <a:spLocks/>
              </p:cNvSpPr>
              <p:nvPr/>
            </p:nvSpPr>
            <p:spPr bwMode="auto">
              <a:xfrm>
                <a:off x="3983038" y="1071563"/>
                <a:ext cx="215900" cy="292100"/>
              </a:xfrm>
              <a:custGeom>
                <a:avLst/>
                <a:gdLst>
                  <a:gd name="T0" fmla="*/ 215900 w 21600"/>
                  <a:gd name="T1" fmla="*/ 0 h 21600"/>
                  <a:gd name="T2" fmla="*/ 0 w 21600"/>
                  <a:gd name="T3" fmla="*/ 29210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600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600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79" name="Arc 73"/>
              <p:cNvSpPr>
                <a:spLocks/>
              </p:cNvSpPr>
              <p:nvPr/>
            </p:nvSpPr>
            <p:spPr bwMode="auto">
              <a:xfrm>
                <a:off x="4344988" y="1071563"/>
                <a:ext cx="139700" cy="292100"/>
              </a:xfrm>
              <a:custGeom>
                <a:avLst/>
                <a:gdLst>
                  <a:gd name="T0" fmla="*/ 139700 w 21600"/>
                  <a:gd name="T1" fmla="*/ 292100 h 21600"/>
                  <a:gd name="T2" fmla="*/ 0 w 21600"/>
                  <a:gd name="T3" fmla="*/ 0 h 21600"/>
                  <a:gd name="T4" fmla="*/ 13970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80" name="Arc 74"/>
              <p:cNvSpPr>
                <a:spLocks/>
              </p:cNvSpPr>
              <p:nvPr/>
            </p:nvSpPr>
            <p:spPr bwMode="auto">
              <a:xfrm>
                <a:off x="3328988" y="3440113"/>
                <a:ext cx="228600" cy="228600"/>
              </a:xfrm>
              <a:custGeom>
                <a:avLst/>
                <a:gdLst>
                  <a:gd name="T0" fmla="*/ 0 w 21600"/>
                  <a:gd name="T1" fmla="*/ 0 h 21600"/>
                  <a:gd name="T2" fmla="*/ 228600 w 21600"/>
                  <a:gd name="T3" fmla="*/ 228600 h 21600"/>
                  <a:gd name="T4" fmla="*/ 0 w 21600"/>
                  <a:gd name="T5" fmla="*/ 22860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81" name="Arc 75"/>
              <p:cNvSpPr>
                <a:spLocks/>
              </p:cNvSpPr>
              <p:nvPr/>
            </p:nvSpPr>
            <p:spPr bwMode="auto">
              <a:xfrm>
                <a:off x="3413125" y="3141663"/>
                <a:ext cx="603250" cy="603250"/>
              </a:xfrm>
              <a:custGeom>
                <a:avLst/>
                <a:gdLst>
                  <a:gd name="T0" fmla="*/ 0 w 21600"/>
                  <a:gd name="T1" fmla="*/ 603250 h 21600"/>
                  <a:gd name="T2" fmla="*/ 601658 w 21600"/>
                  <a:gd name="T3" fmla="*/ 0 h 21600"/>
                  <a:gd name="T4" fmla="*/ 603250 w 21600"/>
                  <a:gd name="T5" fmla="*/ 60325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92"/>
                      <a:pt x="9635" y="31"/>
                      <a:pt x="21543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92"/>
                      <a:pt x="9635" y="31"/>
                      <a:pt x="21543" y="0"/>
                    </a:cubicBez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82" name="Arc 76"/>
              <p:cNvSpPr>
                <a:spLocks/>
              </p:cNvSpPr>
              <p:nvPr/>
            </p:nvSpPr>
            <p:spPr bwMode="auto">
              <a:xfrm>
                <a:off x="3543300" y="3273425"/>
                <a:ext cx="603250" cy="1038225"/>
              </a:xfrm>
              <a:custGeom>
                <a:avLst/>
                <a:gdLst>
                  <a:gd name="T0" fmla="*/ 0 w 21600"/>
                  <a:gd name="T1" fmla="*/ 1038225 h 21600"/>
                  <a:gd name="T2" fmla="*/ 601658 w 21600"/>
                  <a:gd name="T3" fmla="*/ 0 h 21600"/>
                  <a:gd name="T4" fmla="*/ 603250 w 21600"/>
                  <a:gd name="T5" fmla="*/ 103822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92"/>
                      <a:pt x="9635" y="31"/>
                      <a:pt x="21543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92"/>
                      <a:pt x="9635" y="31"/>
                      <a:pt x="21543" y="0"/>
                    </a:cubicBez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83" name="Arc 77"/>
              <p:cNvSpPr>
                <a:spLocks/>
              </p:cNvSpPr>
              <p:nvPr/>
            </p:nvSpPr>
            <p:spPr bwMode="auto">
              <a:xfrm>
                <a:off x="7243763" y="2219325"/>
                <a:ext cx="69850" cy="1289050"/>
              </a:xfrm>
              <a:custGeom>
                <a:avLst/>
                <a:gdLst>
                  <a:gd name="T0" fmla="*/ 69850 w 21600"/>
                  <a:gd name="T1" fmla="*/ 1289050 h 21600"/>
                  <a:gd name="T2" fmla="*/ 0 w 21600"/>
                  <a:gd name="T3" fmla="*/ 0 h 21600"/>
                  <a:gd name="T4" fmla="*/ 6985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84" name="Rectangle 78"/>
              <p:cNvSpPr>
                <a:spLocks noChangeArrowheads="1"/>
              </p:cNvSpPr>
              <p:nvPr/>
            </p:nvSpPr>
            <p:spPr bwMode="auto">
              <a:xfrm>
                <a:off x="3898900" y="704850"/>
                <a:ext cx="1317625" cy="358775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000" dirty="0">
                    <a:solidFill>
                      <a:schemeClr val="bg2">
                        <a:lumMod val="25000"/>
                      </a:schemeClr>
                    </a:solidFill>
                  </a:rPr>
                  <a:t>Double the Reach</a:t>
                </a:r>
              </a:p>
            </p:txBody>
          </p:sp>
          <p:sp>
            <p:nvSpPr>
              <p:cNvPr id="85" name="Rectangle 81"/>
              <p:cNvSpPr>
                <a:spLocks noChangeArrowheads="1"/>
              </p:cNvSpPr>
              <p:nvPr/>
            </p:nvSpPr>
            <p:spPr bwMode="auto">
              <a:xfrm>
                <a:off x="885825" y="1243013"/>
                <a:ext cx="1317625" cy="5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900" b="0" dirty="0">
                    <a:solidFill>
                      <a:schemeClr val="bg2">
                        <a:lumMod val="25000"/>
                      </a:schemeClr>
                    </a:solidFill>
                  </a:rPr>
                  <a:t>Grow Revenue</a:t>
                </a:r>
              </a:p>
            </p:txBody>
          </p:sp>
          <p:sp>
            <p:nvSpPr>
              <p:cNvPr id="86" name="Rectangle 82"/>
              <p:cNvSpPr>
                <a:spLocks noChangeArrowheads="1"/>
              </p:cNvSpPr>
              <p:nvPr/>
            </p:nvSpPr>
            <p:spPr bwMode="auto">
              <a:xfrm>
                <a:off x="4495800" y="1243013"/>
                <a:ext cx="1317625" cy="5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900" b="0" dirty="0">
                    <a:solidFill>
                      <a:schemeClr val="bg2">
                        <a:lumMod val="25000"/>
                      </a:schemeClr>
                    </a:solidFill>
                  </a:rPr>
                  <a:t>Help People Everywhere</a:t>
                </a:r>
              </a:p>
            </p:txBody>
          </p:sp>
          <p:sp>
            <p:nvSpPr>
              <p:cNvPr id="87" name="Rectangle 83"/>
              <p:cNvSpPr>
                <a:spLocks noChangeArrowheads="1"/>
              </p:cNvSpPr>
              <p:nvPr/>
            </p:nvSpPr>
            <p:spPr bwMode="auto">
              <a:xfrm>
                <a:off x="6715125" y="1243013"/>
                <a:ext cx="1079500" cy="5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900" b="0" dirty="0">
                    <a:solidFill>
                      <a:schemeClr val="bg2">
                        <a:lumMod val="25000"/>
                      </a:schemeClr>
                    </a:solidFill>
                  </a:rPr>
                  <a:t>Enhance Efficiency and Effectiveness</a:t>
                </a:r>
              </a:p>
            </p:txBody>
          </p:sp>
          <p:sp>
            <p:nvSpPr>
              <p:cNvPr id="88" name="Rectangle 84"/>
              <p:cNvSpPr>
                <a:spLocks noChangeArrowheads="1"/>
              </p:cNvSpPr>
              <p:nvPr/>
            </p:nvSpPr>
            <p:spPr bwMode="auto">
              <a:xfrm>
                <a:off x="7915275" y="1243013"/>
                <a:ext cx="1079500" cy="5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900" b="0" dirty="0">
                    <a:solidFill>
                      <a:schemeClr val="bg2">
                        <a:lumMod val="25000"/>
                      </a:schemeClr>
                    </a:solidFill>
                  </a:rPr>
                  <a:t>Improve Financial Stability</a:t>
                </a:r>
              </a:p>
            </p:txBody>
          </p:sp>
          <p:sp>
            <p:nvSpPr>
              <p:cNvPr id="89" name="Rectangle 85"/>
              <p:cNvSpPr>
                <a:spLocks noChangeArrowheads="1"/>
              </p:cNvSpPr>
              <p:nvPr/>
            </p:nvSpPr>
            <p:spPr bwMode="auto">
              <a:xfrm>
                <a:off x="2647950" y="1243013"/>
                <a:ext cx="1317625" cy="5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900" b="0" dirty="0">
                    <a:solidFill>
                      <a:schemeClr val="bg2">
                        <a:lumMod val="25000"/>
                      </a:schemeClr>
                    </a:solidFill>
                  </a:rPr>
                  <a:t>Treat Customers As Partners</a:t>
                </a:r>
              </a:p>
            </p:txBody>
          </p:sp>
          <p:sp>
            <p:nvSpPr>
              <p:cNvPr id="90" name="Oval 86"/>
              <p:cNvSpPr>
                <a:spLocks noChangeArrowheads="1"/>
              </p:cNvSpPr>
              <p:nvPr/>
            </p:nvSpPr>
            <p:spPr bwMode="auto">
              <a:xfrm>
                <a:off x="2497138" y="4130675"/>
                <a:ext cx="1076325" cy="49053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Build &amp; leverage core brands</a:t>
                </a:r>
              </a:p>
            </p:txBody>
          </p:sp>
          <p:sp>
            <p:nvSpPr>
              <p:cNvPr id="91" name="Oval 87"/>
              <p:cNvSpPr>
                <a:spLocks noChangeArrowheads="1"/>
              </p:cNvSpPr>
              <p:nvPr/>
            </p:nvSpPr>
            <p:spPr bwMode="auto">
              <a:xfrm>
                <a:off x="2497138" y="4692650"/>
                <a:ext cx="1308100" cy="447675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Understand customer/market demographics &amp; needs</a:t>
                </a:r>
              </a:p>
            </p:txBody>
          </p:sp>
          <p:sp>
            <p:nvSpPr>
              <p:cNvPr id="92" name="Oval 88"/>
              <p:cNvSpPr>
                <a:spLocks noChangeArrowheads="1"/>
              </p:cNvSpPr>
              <p:nvPr/>
            </p:nvSpPr>
            <p:spPr bwMode="auto">
              <a:xfrm>
                <a:off x="2670175" y="3671888"/>
                <a:ext cx="835025" cy="352425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700" b="0" dirty="0">
                    <a:solidFill>
                      <a:schemeClr val="bg2">
                        <a:lumMod val="25000"/>
                      </a:schemeClr>
                    </a:solidFill>
                  </a:rPr>
                  <a:t>Be more accessible</a:t>
                </a:r>
              </a:p>
            </p:txBody>
          </p:sp>
        </p:grpSp>
      </p:grpSp>
      <p:sp>
        <p:nvSpPr>
          <p:cNvPr id="93" name="Footer Placeholder 1">
            <a:extLst>
              <a:ext uri="{FF2B5EF4-FFF2-40B4-BE49-F238E27FC236}">
                <a16:creationId xmlns:a16="http://schemas.microsoft.com/office/drawing/2014/main" id="{7F3082A5-41E9-4120-B0D5-29BF8995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82647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en-US" dirty="0"/>
              <a:t>Clinic Health Systems Strategy Map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386424" y="1033610"/>
            <a:ext cx="9127053" cy="5641826"/>
            <a:chOff x="1603723" y="495606"/>
            <a:chExt cx="9127053" cy="6288136"/>
          </a:xfrm>
        </p:grpSpPr>
        <p:sp>
          <p:nvSpPr>
            <p:cNvPr id="6" name="Arc 3"/>
            <p:cNvSpPr>
              <a:spLocks/>
            </p:cNvSpPr>
            <p:nvPr/>
          </p:nvSpPr>
          <p:spPr bwMode="auto">
            <a:xfrm flipH="1">
              <a:off x="5634038" y="4648200"/>
              <a:ext cx="76200" cy="457200"/>
            </a:xfrm>
            <a:custGeom>
              <a:avLst/>
              <a:gdLst>
                <a:gd name="T0" fmla="*/ 22313 w 21600"/>
                <a:gd name="T1" fmla="*/ 0 h 42253"/>
                <a:gd name="T2" fmla="*/ 473 w 21600"/>
                <a:gd name="T3" fmla="*/ 457200 h 42253"/>
                <a:gd name="T4" fmla="*/ 0 w 21600"/>
                <a:gd name="T5" fmla="*/ 223476 h 422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253" fill="none" extrusionOk="0">
                  <a:moveTo>
                    <a:pt x="6325" y="-1"/>
                  </a:moveTo>
                  <a:cubicBezTo>
                    <a:pt x="15401" y="2779"/>
                    <a:pt x="21600" y="11159"/>
                    <a:pt x="21600" y="20653"/>
                  </a:cubicBezTo>
                  <a:cubicBezTo>
                    <a:pt x="21600" y="32530"/>
                    <a:pt x="12010" y="42178"/>
                    <a:pt x="133" y="42252"/>
                  </a:cubicBezTo>
                </a:path>
                <a:path w="21600" h="42253" stroke="0" extrusionOk="0">
                  <a:moveTo>
                    <a:pt x="6325" y="-1"/>
                  </a:moveTo>
                  <a:cubicBezTo>
                    <a:pt x="15401" y="2779"/>
                    <a:pt x="21600" y="11159"/>
                    <a:pt x="21600" y="20653"/>
                  </a:cubicBezTo>
                  <a:cubicBezTo>
                    <a:pt x="21600" y="32530"/>
                    <a:pt x="12010" y="42178"/>
                    <a:pt x="133" y="42252"/>
                  </a:cubicBezTo>
                  <a:lnTo>
                    <a:pt x="0" y="20653"/>
                  </a:lnTo>
                  <a:lnTo>
                    <a:pt x="6325" y="-1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auto">
            <a:xfrm flipH="1">
              <a:off x="7191166" y="6175941"/>
              <a:ext cx="76200" cy="457200"/>
            </a:xfrm>
            <a:custGeom>
              <a:avLst/>
              <a:gdLst>
                <a:gd name="T0" fmla="*/ 22313 w 21600"/>
                <a:gd name="T1" fmla="*/ 0 h 42253"/>
                <a:gd name="T2" fmla="*/ 473 w 21600"/>
                <a:gd name="T3" fmla="*/ 457200 h 42253"/>
                <a:gd name="T4" fmla="*/ 0 w 21600"/>
                <a:gd name="T5" fmla="*/ 223476 h 422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253" fill="none" extrusionOk="0">
                  <a:moveTo>
                    <a:pt x="6325" y="-1"/>
                  </a:moveTo>
                  <a:cubicBezTo>
                    <a:pt x="15401" y="2779"/>
                    <a:pt x="21600" y="11159"/>
                    <a:pt x="21600" y="20653"/>
                  </a:cubicBezTo>
                  <a:cubicBezTo>
                    <a:pt x="21600" y="32530"/>
                    <a:pt x="12010" y="42178"/>
                    <a:pt x="133" y="42252"/>
                  </a:cubicBezTo>
                </a:path>
                <a:path w="21600" h="42253" stroke="0" extrusionOk="0">
                  <a:moveTo>
                    <a:pt x="6325" y="-1"/>
                  </a:moveTo>
                  <a:cubicBezTo>
                    <a:pt x="15401" y="2779"/>
                    <a:pt x="21600" y="11159"/>
                    <a:pt x="21600" y="20653"/>
                  </a:cubicBezTo>
                  <a:cubicBezTo>
                    <a:pt x="21600" y="32530"/>
                    <a:pt x="12010" y="42178"/>
                    <a:pt x="133" y="42252"/>
                  </a:cubicBezTo>
                  <a:lnTo>
                    <a:pt x="0" y="20653"/>
                  </a:lnTo>
                  <a:lnTo>
                    <a:pt x="6325" y="-1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Rectangle 5"/>
            <p:cNvSpPr>
              <a:spLocks noChangeAspect="1" noChangeArrowheads="1"/>
            </p:cNvSpPr>
            <p:nvPr/>
          </p:nvSpPr>
          <p:spPr bwMode="auto">
            <a:xfrm>
              <a:off x="2269574" y="3521805"/>
              <a:ext cx="8241462" cy="58188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endParaRPr lang="en-US" altLang="en-US" sz="10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Arc 6"/>
            <p:cNvSpPr>
              <a:spLocks/>
            </p:cNvSpPr>
            <p:nvPr/>
          </p:nvSpPr>
          <p:spPr bwMode="auto">
            <a:xfrm flipH="1">
              <a:off x="3767718" y="1666633"/>
              <a:ext cx="104775" cy="285750"/>
            </a:xfrm>
            <a:custGeom>
              <a:avLst/>
              <a:gdLst>
                <a:gd name="T0" fmla="*/ 30681 w 21600"/>
                <a:gd name="T1" fmla="*/ 0 h 42253"/>
                <a:gd name="T2" fmla="*/ 650 w 21600"/>
                <a:gd name="T3" fmla="*/ 285750 h 42253"/>
                <a:gd name="T4" fmla="*/ 0 w 21600"/>
                <a:gd name="T5" fmla="*/ 139673 h 422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253" fill="none" extrusionOk="0">
                  <a:moveTo>
                    <a:pt x="6325" y="-1"/>
                  </a:moveTo>
                  <a:cubicBezTo>
                    <a:pt x="15401" y="2779"/>
                    <a:pt x="21600" y="11159"/>
                    <a:pt x="21600" y="20653"/>
                  </a:cubicBezTo>
                  <a:cubicBezTo>
                    <a:pt x="21600" y="32530"/>
                    <a:pt x="12010" y="42178"/>
                    <a:pt x="133" y="42252"/>
                  </a:cubicBezTo>
                </a:path>
                <a:path w="21600" h="42253" stroke="0" extrusionOk="0">
                  <a:moveTo>
                    <a:pt x="6325" y="-1"/>
                  </a:moveTo>
                  <a:cubicBezTo>
                    <a:pt x="15401" y="2779"/>
                    <a:pt x="21600" y="11159"/>
                    <a:pt x="21600" y="20653"/>
                  </a:cubicBezTo>
                  <a:cubicBezTo>
                    <a:pt x="21600" y="32530"/>
                    <a:pt x="12010" y="42178"/>
                    <a:pt x="133" y="42252"/>
                  </a:cubicBezTo>
                  <a:lnTo>
                    <a:pt x="0" y="20653"/>
                  </a:lnTo>
                  <a:lnTo>
                    <a:pt x="6325" y="-1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Arc 7"/>
            <p:cNvSpPr>
              <a:spLocks/>
            </p:cNvSpPr>
            <p:nvPr/>
          </p:nvSpPr>
          <p:spPr bwMode="auto">
            <a:xfrm rot="14239953" flipV="1">
              <a:off x="4256088" y="1301751"/>
              <a:ext cx="104775" cy="361950"/>
            </a:xfrm>
            <a:custGeom>
              <a:avLst/>
              <a:gdLst>
                <a:gd name="T0" fmla="*/ 30681 w 21600"/>
                <a:gd name="T1" fmla="*/ 0 h 42253"/>
                <a:gd name="T2" fmla="*/ 650 w 21600"/>
                <a:gd name="T3" fmla="*/ 361950 h 42253"/>
                <a:gd name="T4" fmla="*/ 0 w 21600"/>
                <a:gd name="T5" fmla="*/ 176919 h 422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253" fill="none" extrusionOk="0">
                  <a:moveTo>
                    <a:pt x="6325" y="-1"/>
                  </a:moveTo>
                  <a:cubicBezTo>
                    <a:pt x="15401" y="2779"/>
                    <a:pt x="21600" y="11159"/>
                    <a:pt x="21600" y="20653"/>
                  </a:cubicBezTo>
                  <a:cubicBezTo>
                    <a:pt x="21600" y="32530"/>
                    <a:pt x="12010" y="42178"/>
                    <a:pt x="133" y="42252"/>
                  </a:cubicBezTo>
                </a:path>
                <a:path w="21600" h="42253" stroke="0" extrusionOk="0">
                  <a:moveTo>
                    <a:pt x="6325" y="-1"/>
                  </a:moveTo>
                  <a:cubicBezTo>
                    <a:pt x="15401" y="2779"/>
                    <a:pt x="21600" y="11159"/>
                    <a:pt x="21600" y="20653"/>
                  </a:cubicBezTo>
                  <a:cubicBezTo>
                    <a:pt x="21600" y="32530"/>
                    <a:pt x="12010" y="42178"/>
                    <a:pt x="133" y="42252"/>
                  </a:cubicBezTo>
                  <a:lnTo>
                    <a:pt x="0" y="20653"/>
                  </a:lnTo>
                  <a:lnTo>
                    <a:pt x="6325" y="-1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6308174" y="1075984"/>
              <a:ext cx="3175" cy="22542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auto">
            <a:xfrm rot="17432076">
              <a:off x="8303798" y="1416876"/>
              <a:ext cx="104775" cy="285750"/>
            </a:xfrm>
            <a:custGeom>
              <a:avLst/>
              <a:gdLst>
                <a:gd name="T0" fmla="*/ 30681 w 21600"/>
                <a:gd name="T1" fmla="*/ 0 h 42253"/>
                <a:gd name="T2" fmla="*/ 650 w 21600"/>
                <a:gd name="T3" fmla="*/ 285750 h 42253"/>
                <a:gd name="T4" fmla="*/ 0 w 21600"/>
                <a:gd name="T5" fmla="*/ 139673 h 422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253" fill="none" extrusionOk="0">
                  <a:moveTo>
                    <a:pt x="6325" y="-1"/>
                  </a:moveTo>
                  <a:cubicBezTo>
                    <a:pt x="15401" y="2779"/>
                    <a:pt x="21600" y="11159"/>
                    <a:pt x="21600" y="20653"/>
                  </a:cubicBezTo>
                  <a:cubicBezTo>
                    <a:pt x="21600" y="32530"/>
                    <a:pt x="12010" y="42178"/>
                    <a:pt x="133" y="42252"/>
                  </a:cubicBezTo>
                </a:path>
                <a:path w="21600" h="42253" stroke="0" extrusionOk="0">
                  <a:moveTo>
                    <a:pt x="6325" y="-1"/>
                  </a:moveTo>
                  <a:cubicBezTo>
                    <a:pt x="15401" y="2779"/>
                    <a:pt x="21600" y="11159"/>
                    <a:pt x="21600" y="20653"/>
                  </a:cubicBezTo>
                  <a:cubicBezTo>
                    <a:pt x="21600" y="32530"/>
                    <a:pt x="12010" y="42178"/>
                    <a:pt x="133" y="42252"/>
                  </a:cubicBezTo>
                  <a:lnTo>
                    <a:pt x="0" y="20653"/>
                  </a:lnTo>
                  <a:lnTo>
                    <a:pt x="6325" y="-1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Rectangle 10"/>
            <p:cNvSpPr>
              <a:spLocks noChangeAspect="1" noChangeArrowheads="1"/>
            </p:cNvSpPr>
            <p:nvPr/>
          </p:nvSpPr>
          <p:spPr bwMode="auto">
            <a:xfrm rot="7445">
              <a:off x="1604274" y="4057930"/>
              <a:ext cx="1300162" cy="752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r>
                <a:rPr lang="en-US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INTERNAL</a:t>
              </a:r>
              <a:endParaRPr lang="en-US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To satisfy our customers, at which operational processes must we excel?</a:t>
              </a:r>
              <a:endParaRPr lang="en-US" altLang="en-US" sz="1050" b="0" i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Oval 11"/>
            <p:cNvSpPr>
              <a:spLocks noChangeAspect="1" noChangeArrowheads="1"/>
            </p:cNvSpPr>
            <p:nvPr/>
          </p:nvSpPr>
          <p:spPr bwMode="auto">
            <a:xfrm>
              <a:off x="2795589" y="5843586"/>
              <a:ext cx="2143646" cy="7452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Clearly communicate expectations and accountabilities aligned with strategic priorities</a:t>
              </a:r>
            </a:p>
          </p:txBody>
        </p:sp>
        <p:cxnSp>
          <p:nvCxnSpPr>
            <p:cNvPr id="15" name="AutoShape 12"/>
            <p:cNvCxnSpPr>
              <a:cxnSpLocks noChangeShapeType="1"/>
            </p:cNvCxnSpPr>
            <p:nvPr/>
          </p:nvCxnSpPr>
          <p:spPr bwMode="auto">
            <a:xfrm>
              <a:off x="4398964" y="3657600"/>
              <a:ext cx="1587" cy="1588"/>
            </a:xfrm>
            <a:prstGeom prst="straightConnector1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AutoShape 13"/>
            <p:cNvCxnSpPr>
              <a:cxnSpLocks noChangeShapeType="1"/>
            </p:cNvCxnSpPr>
            <p:nvPr/>
          </p:nvCxnSpPr>
          <p:spPr bwMode="auto">
            <a:xfrm rot="5400000" flipH="1">
              <a:off x="4310857" y="3569494"/>
              <a:ext cx="169862" cy="6350"/>
            </a:xfrm>
            <a:prstGeom prst="bentConnector5">
              <a:avLst>
                <a:gd name="adj1" fmla="val 559815"/>
                <a:gd name="adj2" fmla="val -18050000"/>
                <a:gd name="adj3" fmla="val -9065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triangl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Rectangle 14"/>
            <p:cNvSpPr>
              <a:spLocks noChangeAspect="1" noChangeArrowheads="1"/>
            </p:cNvSpPr>
            <p:nvPr/>
          </p:nvSpPr>
          <p:spPr bwMode="auto">
            <a:xfrm rot="6555">
              <a:off x="1674856" y="1205072"/>
              <a:ext cx="1031967" cy="607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r>
                <a:rPr lang="en-US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FINANCIAL</a:t>
              </a:r>
              <a:endParaRPr lang="en-US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To financially sustain our Mission, on what must we focus?</a:t>
              </a:r>
              <a:endParaRPr lang="en-US" altLang="en-US" sz="1050" b="0" i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Oval 15"/>
            <p:cNvSpPr>
              <a:spLocks noChangeAspect="1" noChangeArrowheads="1"/>
            </p:cNvSpPr>
            <p:nvPr/>
          </p:nvSpPr>
          <p:spPr bwMode="auto">
            <a:xfrm>
              <a:off x="3844926" y="1668507"/>
              <a:ext cx="2304540" cy="28007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Implement Managed Growth</a:t>
              </a:r>
            </a:p>
          </p:txBody>
        </p:sp>
        <p:sp>
          <p:nvSpPr>
            <p:cNvPr id="19" name="Rectangle 16"/>
            <p:cNvSpPr>
              <a:spLocks noChangeAspect="1" noChangeArrowheads="1"/>
            </p:cNvSpPr>
            <p:nvPr/>
          </p:nvSpPr>
          <p:spPr bwMode="auto">
            <a:xfrm>
              <a:off x="2308226" y="495606"/>
              <a:ext cx="7997825" cy="555459"/>
            </a:xfrm>
            <a:prstGeom prst="rect">
              <a:avLst/>
            </a:prstGeom>
            <a:noFill/>
            <a:ln w="9525">
              <a:solidFill>
                <a:srgbClr val="0033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8D6A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Vision:</a:t>
              </a:r>
            </a:p>
            <a:p>
              <a:pPr algn="ctr"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ABCC is a values-driven, integrated organization which will be recognized for excellence in customer service, quality patient care, </a:t>
              </a:r>
            </a:p>
            <a:p>
              <a:pPr algn="ctr"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financial strength, and support of community health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795588" y="1373188"/>
              <a:ext cx="7010400" cy="952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021013" y="1620838"/>
              <a:ext cx="184731" cy="377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H="1">
              <a:off x="1803400" y="2211389"/>
              <a:ext cx="8686800" cy="1587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Rectangle 20"/>
            <p:cNvSpPr>
              <a:spLocks noChangeAspect="1" noChangeArrowheads="1"/>
            </p:cNvSpPr>
            <p:nvPr/>
          </p:nvSpPr>
          <p:spPr bwMode="auto">
            <a:xfrm rot="7445">
              <a:off x="1671639" y="2401888"/>
              <a:ext cx="1222375" cy="760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r>
                <a:rPr lang="en-US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CUSTOMER</a:t>
              </a:r>
              <a:endParaRPr lang="en-US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To achieve our Vision, how should we appear to our customers?</a:t>
              </a:r>
              <a:endParaRPr lang="en-US" altLang="en-US" sz="1050" b="0" i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5402264" y="2357438"/>
              <a:ext cx="1222375" cy="377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Rectangle 22"/>
            <p:cNvSpPr>
              <a:spLocks noChangeAspect="1" noChangeArrowheads="1"/>
            </p:cNvSpPr>
            <p:nvPr/>
          </p:nvSpPr>
          <p:spPr bwMode="auto">
            <a:xfrm>
              <a:off x="5670550" y="2266950"/>
              <a:ext cx="2325886" cy="43398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Specialty Care Patients / Referring Physicians</a:t>
              </a:r>
            </a:p>
          </p:txBody>
        </p:sp>
        <p:sp>
          <p:nvSpPr>
            <p:cNvPr id="26" name="Rectangle 23"/>
            <p:cNvSpPr>
              <a:spLocks noChangeAspect="1" noChangeArrowheads="1"/>
            </p:cNvSpPr>
            <p:nvPr/>
          </p:nvSpPr>
          <p:spPr bwMode="auto">
            <a:xfrm>
              <a:off x="5670550" y="2679699"/>
              <a:ext cx="2325886" cy="47238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endParaRPr lang="en-US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Rectangle 24"/>
            <p:cNvSpPr>
              <a:spLocks noChangeAspect="1" noChangeArrowheads="1"/>
            </p:cNvSpPr>
            <p:nvPr/>
          </p:nvSpPr>
          <p:spPr bwMode="auto">
            <a:xfrm>
              <a:off x="3047999" y="2266950"/>
              <a:ext cx="2359791" cy="46958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1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Primary Care Patients</a:t>
              </a:r>
            </a:p>
          </p:txBody>
        </p:sp>
        <p:sp>
          <p:nvSpPr>
            <p:cNvPr id="28" name="Rectangle 25"/>
            <p:cNvSpPr>
              <a:spLocks noChangeAspect="1" noChangeArrowheads="1"/>
            </p:cNvSpPr>
            <p:nvPr/>
          </p:nvSpPr>
          <p:spPr bwMode="auto">
            <a:xfrm>
              <a:off x="3047999" y="2630487"/>
              <a:ext cx="2359791" cy="52936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endParaRPr lang="en-US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" name="Rectangle 26"/>
            <p:cNvSpPr>
              <a:spLocks noChangeAspect="1" noChangeArrowheads="1"/>
            </p:cNvSpPr>
            <p:nvPr/>
          </p:nvSpPr>
          <p:spPr bwMode="auto">
            <a:xfrm>
              <a:off x="8185150" y="2266950"/>
              <a:ext cx="2325886" cy="43398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1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Payers/Employers</a:t>
              </a:r>
            </a:p>
          </p:txBody>
        </p:sp>
        <p:sp>
          <p:nvSpPr>
            <p:cNvPr id="30" name="Rectangle 27"/>
            <p:cNvSpPr>
              <a:spLocks noChangeAspect="1" noChangeArrowheads="1"/>
            </p:cNvSpPr>
            <p:nvPr/>
          </p:nvSpPr>
          <p:spPr bwMode="auto">
            <a:xfrm>
              <a:off x="8185150" y="2679699"/>
              <a:ext cx="2325886" cy="47238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spcBef>
                  <a:spcPct val="0"/>
                </a:spcBef>
              </a:pPr>
              <a:endParaRPr lang="en-US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spcBef>
                  <a:spcPct val="0"/>
                </a:spcBef>
              </a:pPr>
              <a:endParaRPr lang="en-US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H="1">
              <a:off x="1770391" y="3447579"/>
              <a:ext cx="8686800" cy="1587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" name="Arc 29"/>
            <p:cNvSpPr>
              <a:spLocks/>
            </p:cNvSpPr>
            <p:nvPr/>
          </p:nvSpPr>
          <p:spPr bwMode="auto">
            <a:xfrm flipH="1">
              <a:off x="2925050" y="4036251"/>
              <a:ext cx="314325" cy="925514"/>
            </a:xfrm>
            <a:custGeom>
              <a:avLst/>
              <a:gdLst>
                <a:gd name="T0" fmla="*/ 92042 w 21600"/>
                <a:gd name="T1" fmla="*/ 0 h 42253"/>
                <a:gd name="T2" fmla="*/ 1950 w 21600"/>
                <a:gd name="T3" fmla="*/ 925513 h 42253"/>
                <a:gd name="T4" fmla="*/ 0 w 21600"/>
                <a:gd name="T5" fmla="*/ 452385 h 422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253" fill="none" extrusionOk="0">
                  <a:moveTo>
                    <a:pt x="6325" y="-1"/>
                  </a:moveTo>
                  <a:cubicBezTo>
                    <a:pt x="15401" y="2779"/>
                    <a:pt x="21600" y="11159"/>
                    <a:pt x="21600" y="20653"/>
                  </a:cubicBezTo>
                  <a:cubicBezTo>
                    <a:pt x="21600" y="32530"/>
                    <a:pt x="12010" y="42178"/>
                    <a:pt x="133" y="42252"/>
                  </a:cubicBezTo>
                </a:path>
                <a:path w="21600" h="42253" stroke="0" extrusionOk="0">
                  <a:moveTo>
                    <a:pt x="6325" y="-1"/>
                  </a:moveTo>
                  <a:cubicBezTo>
                    <a:pt x="15401" y="2779"/>
                    <a:pt x="21600" y="11159"/>
                    <a:pt x="21600" y="20653"/>
                  </a:cubicBezTo>
                  <a:cubicBezTo>
                    <a:pt x="21600" y="32530"/>
                    <a:pt x="12010" y="42178"/>
                    <a:pt x="133" y="42252"/>
                  </a:cubicBezTo>
                  <a:lnTo>
                    <a:pt x="0" y="20653"/>
                  </a:lnTo>
                  <a:lnTo>
                    <a:pt x="6325" y="-1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Oval 30"/>
            <p:cNvSpPr>
              <a:spLocks noChangeAspect="1" noChangeArrowheads="1"/>
            </p:cNvSpPr>
            <p:nvPr/>
          </p:nvSpPr>
          <p:spPr bwMode="auto">
            <a:xfrm>
              <a:off x="2362200" y="1780255"/>
              <a:ext cx="1765300" cy="39303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Maximize High Margin, Market Opportunities </a:t>
              </a:r>
              <a:endParaRPr lang="en-US" altLang="en-US" sz="1000" b="0" baseline="30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" name="Oval 31"/>
            <p:cNvSpPr>
              <a:spLocks noChangeAspect="1" noChangeArrowheads="1"/>
            </p:cNvSpPr>
            <p:nvPr/>
          </p:nvSpPr>
          <p:spPr bwMode="auto">
            <a:xfrm>
              <a:off x="2269574" y="4812056"/>
              <a:ext cx="993775" cy="48770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Access</a:t>
              </a:r>
            </a:p>
          </p:txBody>
        </p:sp>
        <p:sp>
          <p:nvSpPr>
            <p:cNvPr id="35" name="Arc 32"/>
            <p:cNvSpPr>
              <a:spLocks/>
            </p:cNvSpPr>
            <p:nvPr/>
          </p:nvSpPr>
          <p:spPr bwMode="auto">
            <a:xfrm>
              <a:off x="9213850" y="4048126"/>
              <a:ext cx="198438" cy="334963"/>
            </a:xfrm>
            <a:custGeom>
              <a:avLst/>
              <a:gdLst>
                <a:gd name="T0" fmla="*/ 68698 w 18270"/>
                <a:gd name="T1" fmla="*/ 0 h 20653"/>
                <a:gd name="T2" fmla="*/ 198438 w 18270"/>
                <a:gd name="T3" fmla="*/ 148076 h 20653"/>
                <a:gd name="T4" fmla="*/ 0 w 18270"/>
                <a:gd name="T5" fmla="*/ 334963 h 206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270" h="20653" fill="none" extrusionOk="0">
                  <a:moveTo>
                    <a:pt x="6325" y="-1"/>
                  </a:moveTo>
                  <a:cubicBezTo>
                    <a:pt x="11271" y="1514"/>
                    <a:pt x="15510" y="4754"/>
                    <a:pt x="18269" y="9130"/>
                  </a:cubicBezTo>
                </a:path>
                <a:path w="18270" h="20653" stroke="0" extrusionOk="0">
                  <a:moveTo>
                    <a:pt x="6325" y="-1"/>
                  </a:moveTo>
                  <a:cubicBezTo>
                    <a:pt x="11271" y="1514"/>
                    <a:pt x="15510" y="4754"/>
                    <a:pt x="18269" y="9130"/>
                  </a:cubicBezTo>
                  <a:lnTo>
                    <a:pt x="0" y="20653"/>
                  </a:lnTo>
                  <a:lnTo>
                    <a:pt x="6325" y="-1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Oval 33"/>
            <p:cNvSpPr>
              <a:spLocks noChangeAspect="1" noChangeArrowheads="1"/>
            </p:cNvSpPr>
            <p:nvPr/>
          </p:nvSpPr>
          <p:spPr bwMode="auto">
            <a:xfrm>
              <a:off x="6788648" y="1662465"/>
              <a:ext cx="2545852" cy="2505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Deliver Cost Efficient Care</a:t>
              </a:r>
              <a:endParaRPr lang="en-US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Arc 34"/>
            <p:cNvSpPr>
              <a:spLocks/>
            </p:cNvSpPr>
            <p:nvPr/>
          </p:nvSpPr>
          <p:spPr bwMode="auto">
            <a:xfrm rot="2339678">
              <a:off x="8605838" y="4017963"/>
              <a:ext cx="76200" cy="309562"/>
            </a:xfrm>
            <a:custGeom>
              <a:avLst/>
              <a:gdLst>
                <a:gd name="T0" fmla="*/ 34682 w 28035"/>
                <a:gd name="T1" fmla="*/ 0 h 42253"/>
                <a:gd name="T2" fmla="*/ 0 w 28035"/>
                <a:gd name="T3" fmla="*/ 302375 h 42253"/>
                <a:gd name="T4" fmla="*/ 17491 w 28035"/>
                <a:gd name="T5" fmla="*/ 151312 h 422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035" h="42253" fill="none" extrusionOk="0">
                  <a:moveTo>
                    <a:pt x="12760" y="-1"/>
                  </a:moveTo>
                  <a:cubicBezTo>
                    <a:pt x="21836" y="2779"/>
                    <a:pt x="28035" y="11159"/>
                    <a:pt x="28035" y="20653"/>
                  </a:cubicBezTo>
                  <a:cubicBezTo>
                    <a:pt x="28035" y="32582"/>
                    <a:pt x="18364" y="42253"/>
                    <a:pt x="6435" y="42253"/>
                  </a:cubicBezTo>
                  <a:cubicBezTo>
                    <a:pt x="4252" y="42253"/>
                    <a:pt x="2083" y="41922"/>
                    <a:pt x="-1" y="41272"/>
                  </a:cubicBezTo>
                </a:path>
                <a:path w="28035" h="42253" stroke="0" extrusionOk="0">
                  <a:moveTo>
                    <a:pt x="12760" y="-1"/>
                  </a:moveTo>
                  <a:cubicBezTo>
                    <a:pt x="21836" y="2779"/>
                    <a:pt x="28035" y="11159"/>
                    <a:pt x="28035" y="20653"/>
                  </a:cubicBezTo>
                  <a:cubicBezTo>
                    <a:pt x="28035" y="32582"/>
                    <a:pt x="18364" y="42253"/>
                    <a:pt x="6435" y="42253"/>
                  </a:cubicBezTo>
                  <a:cubicBezTo>
                    <a:pt x="4252" y="42253"/>
                    <a:pt x="2083" y="41922"/>
                    <a:pt x="-1" y="41272"/>
                  </a:cubicBezTo>
                  <a:lnTo>
                    <a:pt x="6435" y="20653"/>
                  </a:lnTo>
                  <a:lnTo>
                    <a:pt x="12760" y="-1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" name="Arc 35"/>
            <p:cNvSpPr>
              <a:spLocks/>
            </p:cNvSpPr>
            <p:nvPr/>
          </p:nvSpPr>
          <p:spPr bwMode="auto">
            <a:xfrm rot="10800000" flipV="1">
              <a:off x="5181600" y="1880909"/>
              <a:ext cx="381000" cy="2057400"/>
            </a:xfrm>
            <a:custGeom>
              <a:avLst/>
              <a:gdLst>
                <a:gd name="T0" fmla="*/ 270162 w 26850"/>
                <a:gd name="T1" fmla="*/ 0 h 38226"/>
                <a:gd name="T2" fmla="*/ 0 w 26850"/>
                <a:gd name="T3" fmla="*/ 2022523 h 38226"/>
                <a:gd name="T4" fmla="*/ 74497 w 26850"/>
                <a:gd name="T5" fmla="*/ 894845 h 382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850" h="38226" fill="none" extrusionOk="0">
                  <a:moveTo>
                    <a:pt x="19038" y="0"/>
                  </a:moveTo>
                  <a:cubicBezTo>
                    <a:pt x="23986" y="4103"/>
                    <a:pt x="26850" y="10197"/>
                    <a:pt x="26850" y="16626"/>
                  </a:cubicBezTo>
                  <a:cubicBezTo>
                    <a:pt x="26850" y="28555"/>
                    <a:pt x="17179" y="38226"/>
                    <a:pt x="5250" y="38226"/>
                  </a:cubicBezTo>
                  <a:cubicBezTo>
                    <a:pt x="3480" y="38226"/>
                    <a:pt x="1716" y="38008"/>
                    <a:pt x="-1" y="37578"/>
                  </a:cubicBezTo>
                </a:path>
                <a:path w="26850" h="38226" stroke="0" extrusionOk="0">
                  <a:moveTo>
                    <a:pt x="19038" y="0"/>
                  </a:moveTo>
                  <a:cubicBezTo>
                    <a:pt x="23986" y="4103"/>
                    <a:pt x="26850" y="10197"/>
                    <a:pt x="26850" y="16626"/>
                  </a:cubicBezTo>
                  <a:cubicBezTo>
                    <a:pt x="26850" y="28555"/>
                    <a:pt x="17179" y="38226"/>
                    <a:pt x="5250" y="38226"/>
                  </a:cubicBezTo>
                  <a:cubicBezTo>
                    <a:pt x="3480" y="38226"/>
                    <a:pt x="1716" y="38008"/>
                    <a:pt x="-1" y="37578"/>
                  </a:cubicBezTo>
                  <a:lnTo>
                    <a:pt x="5250" y="16626"/>
                  </a:lnTo>
                  <a:lnTo>
                    <a:pt x="19038" y="0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" name="Arc 36"/>
            <p:cNvSpPr>
              <a:spLocks/>
            </p:cNvSpPr>
            <p:nvPr/>
          </p:nvSpPr>
          <p:spPr bwMode="auto">
            <a:xfrm>
              <a:off x="4338639" y="4036251"/>
              <a:ext cx="479425" cy="1084263"/>
            </a:xfrm>
            <a:custGeom>
              <a:avLst/>
              <a:gdLst>
                <a:gd name="T0" fmla="*/ 0 w 21678"/>
                <a:gd name="T1" fmla="*/ 0 h 37257"/>
                <a:gd name="T2" fmla="*/ 330807 w 21678"/>
                <a:gd name="T3" fmla="*/ 1084263 h 37257"/>
                <a:gd name="T4" fmla="*/ 1725 w 21678"/>
                <a:gd name="T5" fmla="*/ 628609 h 372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78" h="37257" fill="none" extrusionOk="0">
                  <a:moveTo>
                    <a:pt x="0" y="0"/>
                  </a:moveTo>
                  <a:cubicBezTo>
                    <a:pt x="26" y="0"/>
                    <a:pt x="52" y="0"/>
                    <a:pt x="78" y="0"/>
                  </a:cubicBezTo>
                  <a:cubicBezTo>
                    <a:pt x="12007" y="0"/>
                    <a:pt x="21678" y="9670"/>
                    <a:pt x="21678" y="21600"/>
                  </a:cubicBezTo>
                  <a:cubicBezTo>
                    <a:pt x="21678" y="27519"/>
                    <a:pt x="19248" y="33179"/>
                    <a:pt x="14958" y="37257"/>
                  </a:cubicBezTo>
                </a:path>
                <a:path w="21678" h="37257" stroke="0" extrusionOk="0">
                  <a:moveTo>
                    <a:pt x="0" y="0"/>
                  </a:moveTo>
                  <a:cubicBezTo>
                    <a:pt x="26" y="0"/>
                    <a:pt x="52" y="0"/>
                    <a:pt x="78" y="0"/>
                  </a:cubicBezTo>
                  <a:cubicBezTo>
                    <a:pt x="12007" y="0"/>
                    <a:pt x="21678" y="9670"/>
                    <a:pt x="21678" y="21600"/>
                  </a:cubicBezTo>
                  <a:cubicBezTo>
                    <a:pt x="21678" y="27519"/>
                    <a:pt x="19248" y="33179"/>
                    <a:pt x="14958" y="37257"/>
                  </a:cubicBezTo>
                  <a:lnTo>
                    <a:pt x="78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" name="Oval 37"/>
            <p:cNvSpPr>
              <a:spLocks noChangeAspect="1" noChangeArrowheads="1"/>
            </p:cNvSpPr>
            <p:nvPr/>
          </p:nvSpPr>
          <p:spPr bwMode="auto">
            <a:xfrm>
              <a:off x="3276601" y="4779822"/>
              <a:ext cx="1069976" cy="48770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5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On-Time Service</a:t>
              </a:r>
            </a:p>
          </p:txBody>
        </p:sp>
        <p:sp>
          <p:nvSpPr>
            <p:cNvPr id="41" name="Oval 38"/>
            <p:cNvSpPr>
              <a:spLocks noChangeAspect="1" noChangeArrowheads="1"/>
            </p:cNvSpPr>
            <p:nvPr/>
          </p:nvSpPr>
          <p:spPr bwMode="auto">
            <a:xfrm>
              <a:off x="8874387" y="4154490"/>
              <a:ext cx="1568189" cy="4222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5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Optimize Staff Efficiency</a:t>
              </a:r>
            </a:p>
          </p:txBody>
        </p:sp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3060700" y="2706687"/>
              <a:ext cx="1066800" cy="3984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Excellent service</a:t>
              </a:r>
              <a:endParaRPr lang="en-US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Oval 40"/>
            <p:cNvSpPr>
              <a:spLocks noChangeArrowheads="1"/>
            </p:cNvSpPr>
            <p:nvPr/>
          </p:nvSpPr>
          <p:spPr bwMode="auto">
            <a:xfrm>
              <a:off x="4165599" y="2706687"/>
              <a:ext cx="1104899" cy="4175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Personal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relationships</a:t>
              </a:r>
              <a:endParaRPr lang="en-US" altLang="en-US" sz="6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Oval 41"/>
            <p:cNvSpPr>
              <a:spLocks noChangeArrowheads="1"/>
            </p:cNvSpPr>
            <p:nvPr/>
          </p:nvSpPr>
          <p:spPr bwMode="auto">
            <a:xfrm>
              <a:off x="5689600" y="2706687"/>
              <a:ext cx="1066800" cy="3984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Leading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edge technology</a:t>
              </a:r>
              <a:endParaRPr lang="en-US" altLang="en-US" sz="7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" name="Oval 42"/>
            <p:cNvSpPr>
              <a:spLocks noChangeArrowheads="1"/>
            </p:cNvSpPr>
            <p:nvPr/>
          </p:nvSpPr>
          <p:spPr bwMode="auto">
            <a:xfrm>
              <a:off x="6781800" y="2706687"/>
              <a:ext cx="1066800" cy="3984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Leading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edge expertise</a:t>
              </a:r>
              <a:endParaRPr lang="en-US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" name="Oval 43"/>
            <p:cNvSpPr>
              <a:spLocks noChangeArrowheads="1"/>
            </p:cNvSpPr>
            <p:nvPr/>
          </p:nvSpPr>
          <p:spPr bwMode="auto">
            <a:xfrm>
              <a:off x="8191500" y="2706687"/>
              <a:ext cx="1066800" cy="3984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Innovative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programs</a:t>
              </a:r>
              <a:endParaRPr lang="en-US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9296400" y="2706687"/>
              <a:ext cx="1066800" cy="3984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Price competitive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service</a:t>
              </a:r>
              <a:endParaRPr lang="en-US" altLang="en-US" sz="8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Arc 45"/>
            <p:cNvSpPr>
              <a:spLocks/>
            </p:cNvSpPr>
            <p:nvPr/>
          </p:nvSpPr>
          <p:spPr bwMode="auto">
            <a:xfrm flipH="1">
              <a:off x="3198814" y="3233523"/>
              <a:ext cx="103187" cy="701675"/>
            </a:xfrm>
            <a:custGeom>
              <a:avLst/>
              <a:gdLst>
                <a:gd name="T0" fmla="*/ 0 w 24594"/>
                <a:gd name="T1" fmla="*/ 3378 h 43200"/>
                <a:gd name="T2" fmla="*/ 3541 w 24594"/>
                <a:gd name="T3" fmla="*/ 699937 h 43200"/>
                <a:gd name="T4" fmla="*/ 12562 w 24594"/>
                <a:gd name="T5" fmla="*/ 350838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594" h="43200" fill="none" extrusionOk="0">
                  <a:moveTo>
                    <a:pt x="0" y="208"/>
                  </a:moveTo>
                  <a:cubicBezTo>
                    <a:pt x="992" y="69"/>
                    <a:pt x="1992" y="0"/>
                    <a:pt x="2994" y="0"/>
                  </a:cubicBezTo>
                  <a:cubicBezTo>
                    <a:pt x="14923" y="0"/>
                    <a:pt x="24594" y="9670"/>
                    <a:pt x="24594" y="21600"/>
                  </a:cubicBezTo>
                  <a:cubicBezTo>
                    <a:pt x="24594" y="33529"/>
                    <a:pt x="14923" y="43200"/>
                    <a:pt x="2994" y="43200"/>
                  </a:cubicBezTo>
                  <a:cubicBezTo>
                    <a:pt x="2276" y="43200"/>
                    <a:pt x="1558" y="43164"/>
                    <a:pt x="844" y="43092"/>
                  </a:cubicBezTo>
                </a:path>
                <a:path w="24594" h="43200" stroke="0" extrusionOk="0">
                  <a:moveTo>
                    <a:pt x="0" y="208"/>
                  </a:moveTo>
                  <a:cubicBezTo>
                    <a:pt x="992" y="69"/>
                    <a:pt x="1992" y="0"/>
                    <a:pt x="2994" y="0"/>
                  </a:cubicBezTo>
                  <a:cubicBezTo>
                    <a:pt x="14923" y="0"/>
                    <a:pt x="24594" y="9670"/>
                    <a:pt x="24594" y="21600"/>
                  </a:cubicBezTo>
                  <a:cubicBezTo>
                    <a:pt x="24594" y="33529"/>
                    <a:pt x="14923" y="43200"/>
                    <a:pt x="2994" y="43200"/>
                  </a:cubicBezTo>
                  <a:cubicBezTo>
                    <a:pt x="2276" y="43200"/>
                    <a:pt x="1558" y="43164"/>
                    <a:pt x="844" y="43092"/>
                  </a:cubicBezTo>
                  <a:lnTo>
                    <a:pt x="2994" y="21600"/>
                  </a:lnTo>
                  <a:lnTo>
                    <a:pt x="0" y="208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" name="Arc 46"/>
            <p:cNvSpPr>
              <a:spLocks/>
            </p:cNvSpPr>
            <p:nvPr/>
          </p:nvSpPr>
          <p:spPr bwMode="auto">
            <a:xfrm>
              <a:off x="4495800" y="3262580"/>
              <a:ext cx="152400" cy="762000"/>
            </a:xfrm>
            <a:custGeom>
              <a:avLst/>
              <a:gdLst>
                <a:gd name="T0" fmla="*/ 55238 w 23959"/>
                <a:gd name="T1" fmla="*/ 0 h 42253"/>
                <a:gd name="T2" fmla="*/ 0 w 23959"/>
                <a:gd name="T3" fmla="*/ 759674 h 42253"/>
                <a:gd name="T4" fmla="*/ 15005 w 23959"/>
                <a:gd name="T5" fmla="*/ 372461 h 422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959" h="42253" fill="none" extrusionOk="0">
                  <a:moveTo>
                    <a:pt x="8684" y="-1"/>
                  </a:moveTo>
                  <a:cubicBezTo>
                    <a:pt x="17760" y="2779"/>
                    <a:pt x="23959" y="11159"/>
                    <a:pt x="23959" y="20653"/>
                  </a:cubicBezTo>
                  <a:cubicBezTo>
                    <a:pt x="23959" y="32582"/>
                    <a:pt x="14288" y="42253"/>
                    <a:pt x="2359" y="42253"/>
                  </a:cubicBezTo>
                  <a:cubicBezTo>
                    <a:pt x="1570" y="42253"/>
                    <a:pt x="783" y="42209"/>
                    <a:pt x="0" y="42123"/>
                  </a:cubicBezTo>
                </a:path>
                <a:path w="23959" h="42253" stroke="0" extrusionOk="0">
                  <a:moveTo>
                    <a:pt x="8684" y="-1"/>
                  </a:moveTo>
                  <a:cubicBezTo>
                    <a:pt x="17760" y="2779"/>
                    <a:pt x="23959" y="11159"/>
                    <a:pt x="23959" y="20653"/>
                  </a:cubicBezTo>
                  <a:cubicBezTo>
                    <a:pt x="23959" y="32582"/>
                    <a:pt x="14288" y="42253"/>
                    <a:pt x="2359" y="42253"/>
                  </a:cubicBezTo>
                  <a:cubicBezTo>
                    <a:pt x="1570" y="42253"/>
                    <a:pt x="783" y="42209"/>
                    <a:pt x="0" y="42123"/>
                  </a:cubicBezTo>
                  <a:lnTo>
                    <a:pt x="2359" y="20653"/>
                  </a:lnTo>
                  <a:lnTo>
                    <a:pt x="8684" y="-1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" name="Arc 47"/>
            <p:cNvSpPr>
              <a:spLocks/>
            </p:cNvSpPr>
            <p:nvPr/>
          </p:nvSpPr>
          <p:spPr bwMode="auto">
            <a:xfrm flipH="1">
              <a:off x="5840414" y="3202395"/>
              <a:ext cx="103187" cy="701675"/>
            </a:xfrm>
            <a:custGeom>
              <a:avLst/>
              <a:gdLst>
                <a:gd name="T0" fmla="*/ 0 w 24594"/>
                <a:gd name="T1" fmla="*/ 3378 h 43200"/>
                <a:gd name="T2" fmla="*/ 3541 w 24594"/>
                <a:gd name="T3" fmla="*/ 699937 h 43200"/>
                <a:gd name="T4" fmla="*/ 12562 w 24594"/>
                <a:gd name="T5" fmla="*/ 350838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594" h="43200" fill="none" extrusionOk="0">
                  <a:moveTo>
                    <a:pt x="0" y="208"/>
                  </a:moveTo>
                  <a:cubicBezTo>
                    <a:pt x="992" y="69"/>
                    <a:pt x="1992" y="0"/>
                    <a:pt x="2994" y="0"/>
                  </a:cubicBezTo>
                  <a:cubicBezTo>
                    <a:pt x="14923" y="0"/>
                    <a:pt x="24594" y="9670"/>
                    <a:pt x="24594" y="21600"/>
                  </a:cubicBezTo>
                  <a:cubicBezTo>
                    <a:pt x="24594" y="33529"/>
                    <a:pt x="14923" y="43200"/>
                    <a:pt x="2994" y="43200"/>
                  </a:cubicBezTo>
                  <a:cubicBezTo>
                    <a:pt x="2276" y="43200"/>
                    <a:pt x="1558" y="43164"/>
                    <a:pt x="844" y="43092"/>
                  </a:cubicBezTo>
                </a:path>
                <a:path w="24594" h="43200" stroke="0" extrusionOk="0">
                  <a:moveTo>
                    <a:pt x="0" y="208"/>
                  </a:moveTo>
                  <a:cubicBezTo>
                    <a:pt x="992" y="69"/>
                    <a:pt x="1992" y="0"/>
                    <a:pt x="2994" y="0"/>
                  </a:cubicBezTo>
                  <a:cubicBezTo>
                    <a:pt x="14923" y="0"/>
                    <a:pt x="24594" y="9670"/>
                    <a:pt x="24594" y="21600"/>
                  </a:cubicBezTo>
                  <a:cubicBezTo>
                    <a:pt x="24594" y="33529"/>
                    <a:pt x="14923" y="43200"/>
                    <a:pt x="2994" y="43200"/>
                  </a:cubicBezTo>
                  <a:cubicBezTo>
                    <a:pt x="2276" y="43200"/>
                    <a:pt x="1558" y="43164"/>
                    <a:pt x="844" y="43092"/>
                  </a:cubicBezTo>
                  <a:lnTo>
                    <a:pt x="2994" y="21600"/>
                  </a:lnTo>
                  <a:lnTo>
                    <a:pt x="0" y="208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" name="Arc 48"/>
            <p:cNvSpPr>
              <a:spLocks/>
            </p:cNvSpPr>
            <p:nvPr/>
          </p:nvSpPr>
          <p:spPr bwMode="auto">
            <a:xfrm>
              <a:off x="7391400" y="3220340"/>
              <a:ext cx="152400" cy="762000"/>
            </a:xfrm>
            <a:custGeom>
              <a:avLst/>
              <a:gdLst>
                <a:gd name="T0" fmla="*/ 55238 w 23959"/>
                <a:gd name="T1" fmla="*/ 0 h 42253"/>
                <a:gd name="T2" fmla="*/ 0 w 23959"/>
                <a:gd name="T3" fmla="*/ 759674 h 42253"/>
                <a:gd name="T4" fmla="*/ 15005 w 23959"/>
                <a:gd name="T5" fmla="*/ 372461 h 422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959" h="42253" fill="none" extrusionOk="0">
                  <a:moveTo>
                    <a:pt x="8684" y="-1"/>
                  </a:moveTo>
                  <a:cubicBezTo>
                    <a:pt x="17760" y="2779"/>
                    <a:pt x="23959" y="11159"/>
                    <a:pt x="23959" y="20653"/>
                  </a:cubicBezTo>
                  <a:cubicBezTo>
                    <a:pt x="23959" y="32582"/>
                    <a:pt x="14288" y="42253"/>
                    <a:pt x="2359" y="42253"/>
                  </a:cubicBezTo>
                  <a:cubicBezTo>
                    <a:pt x="1570" y="42253"/>
                    <a:pt x="783" y="42209"/>
                    <a:pt x="0" y="42123"/>
                  </a:cubicBezTo>
                </a:path>
                <a:path w="23959" h="42253" stroke="0" extrusionOk="0">
                  <a:moveTo>
                    <a:pt x="8684" y="-1"/>
                  </a:moveTo>
                  <a:cubicBezTo>
                    <a:pt x="17760" y="2779"/>
                    <a:pt x="23959" y="11159"/>
                    <a:pt x="23959" y="20653"/>
                  </a:cubicBezTo>
                  <a:cubicBezTo>
                    <a:pt x="23959" y="32582"/>
                    <a:pt x="14288" y="42253"/>
                    <a:pt x="2359" y="42253"/>
                  </a:cubicBezTo>
                  <a:cubicBezTo>
                    <a:pt x="1570" y="42253"/>
                    <a:pt x="783" y="42209"/>
                    <a:pt x="0" y="42123"/>
                  </a:cubicBezTo>
                  <a:lnTo>
                    <a:pt x="2359" y="20653"/>
                  </a:lnTo>
                  <a:lnTo>
                    <a:pt x="8684" y="-1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" name="Oval 49"/>
            <p:cNvSpPr>
              <a:spLocks noChangeAspect="1" noChangeArrowheads="1"/>
            </p:cNvSpPr>
            <p:nvPr/>
          </p:nvSpPr>
          <p:spPr bwMode="auto">
            <a:xfrm>
              <a:off x="5100639" y="3607866"/>
              <a:ext cx="2860675" cy="4259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5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Demonstrate Continued Clinical Excellence</a:t>
              </a:r>
            </a:p>
          </p:txBody>
        </p:sp>
        <p:sp>
          <p:nvSpPr>
            <p:cNvPr id="53" name="Oval 50"/>
            <p:cNvSpPr>
              <a:spLocks noChangeAspect="1" noChangeArrowheads="1"/>
            </p:cNvSpPr>
            <p:nvPr/>
          </p:nvSpPr>
          <p:spPr bwMode="auto">
            <a:xfrm>
              <a:off x="2923955" y="3604888"/>
              <a:ext cx="1665509" cy="43654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Provide Outstanding Customer Service</a:t>
              </a:r>
            </a:p>
          </p:txBody>
        </p:sp>
        <p:sp>
          <p:nvSpPr>
            <p:cNvPr id="54" name="Oval 53"/>
            <p:cNvSpPr>
              <a:spLocks noChangeAspect="1" noChangeArrowheads="1"/>
            </p:cNvSpPr>
            <p:nvPr/>
          </p:nvSpPr>
          <p:spPr bwMode="auto">
            <a:xfrm>
              <a:off x="4514850" y="1190697"/>
              <a:ext cx="3651250" cy="4583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Build a Strong Financial Base to Sustain our Mission and Achieve our Vision</a:t>
              </a:r>
            </a:p>
          </p:txBody>
        </p:sp>
        <p:sp>
          <p:nvSpPr>
            <p:cNvPr id="55" name="Rectangle 54"/>
            <p:cNvSpPr>
              <a:spLocks noChangeAspect="1" noChangeArrowheads="1"/>
            </p:cNvSpPr>
            <p:nvPr/>
          </p:nvSpPr>
          <p:spPr bwMode="auto">
            <a:xfrm rot="8022">
              <a:off x="1603723" y="5746625"/>
              <a:ext cx="1083915" cy="83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LEARNING &amp; GROWTH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will we sustain our ability to change and improve?</a:t>
              </a:r>
              <a:endParaRPr lang="en-US" altLang="en-US" sz="1050" b="0" i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" name="Oval 55"/>
            <p:cNvSpPr>
              <a:spLocks noChangeAspect="1" noChangeArrowheads="1"/>
            </p:cNvSpPr>
            <p:nvPr/>
          </p:nvSpPr>
          <p:spPr bwMode="auto">
            <a:xfrm>
              <a:off x="5067321" y="5753238"/>
              <a:ext cx="2225859" cy="62555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Create an environment to support employee engagement &amp; commitment to the mission</a:t>
              </a:r>
            </a:p>
          </p:txBody>
        </p:sp>
        <p:sp>
          <p:nvSpPr>
            <p:cNvPr id="57" name="Arc 56"/>
            <p:cNvSpPr>
              <a:spLocks/>
            </p:cNvSpPr>
            <p:nvPr/>
          </p:nvSpPr>
          <p:spPr bwMode="auto">
            <a:xfrm>
              <a:off x="9677400" y="3233040"/>
              <a:ext cx="152400" cy="762000"/>
            </a:xfrm>
            <a:custGeom>
              <a:avLst/>
              <a:gdLst>
                <a:gd name="T0" fmla="*/ 55238 w 23959"/>
                <a:gd name="T1" fmla="*/ 0 h 42253"/>
                <a:gd name="T2" fmla="*/ 0 w 23959"/>
                <a:gd name="T3" fmla="*/ 759674 h 42253"/>
                <a:gd name="T4" fmla="*/ 15005 w 23959"/>
                <a:gd name="T5" fmla="*/ 372461 h 422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959" h="42253" fill="none" extrusionOk="0">
                  <a:moveTo>
                    <a:pt x="8684" y="-1"/>
                  </a:moveTo>
                  <a:cubicBezTo>
                    <a:pt x="17760" y="2779"/>
                    <a:pt x="23959" y="11159"/>
                    <a:pt x="23959" y="20653"/>
                  </a:cubicBezTo>
                  <a:cubicBezTo>
                    <a:pt x="23959" y="32582"/>
                    <a:pt x="14288" y="42253"/>
                    <a:pt x="2359" y="42253"/>
                  </a:cubicBezTo>
                  <a:cubicBezTo>
                    <a:pt x="1570" y="42253"/>
                    <a:pt x="783" y="42209"/>
                    <a:pt x="0" y="42123"/>
                  </a:cubicBezTo>
                </a:path>
                <a:path w="23959" h="42253" stroke="0" extrusionOk="0">
                  <a:moveTo>
                    <a:pt x="8684" y="-1"/>
                  </a:moveTo>
                  <a:cubicBezTo>
                    <a:pt x="17760" y="2779"/>
                    <a:pt x="23959" y="11159"/>
                    <a:pt x="23959" y="20653"/>
                  </a:cubicBezTo>
                  <a:cubicBezTo>
                    <a:pt x="23959" y="32582"/>
                    <a:pt x="14288" y="42253"/>
                    <a:pt x="2359" y="42253"/>
                  </a:cubicBezTo>
                  <a:cubicBezTo>
                    <a:pt x="1570" y="42253"/>
                    <a:pt x="783" y="42209"/>
                    <a:pt x="0" y="42123"/>
                  </a:cubicBezTo>
                  <a:lnTo>
                    <a:pt x="2359" y="20653"/>
                  </a:lnTo>
                  <a:lnTo>
                    <a:pt x="8684" y="-1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8" name="Arc 57"/>
            <p:cNvSpPr>
              <a:spLocks/>
            </p:cNvSpPr>
            <p:nvPr/>
          </p:nvSpPr>
          <p:spPr bwMode="auto">
            <a:xfrm flipH="1">
              <a:off x="8355014" y="3233041"/>
              <a:ext cx="103187" cy="701675"/>
            </a:xfrm>
            <a:custGeom>
              <a:avLst/>
              <a:gdLst>
                <a:gd name="T0" fmla="*/ 0 w 24594"/>
                <a:gd name="T1" fmla="*/ 3378 h 43200"/>
                <a:gd name="T2" fmla="*/ 3541 w 24594"/>
                <a:gd name="T3" fmla="*/ 699937 h 43200"/>
                <a:gd name="T4" fmla="*/ 12562 w 24594"/>
                <a:gd name="T5" fmla="*/ 350838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594" h="43200" fill="none" extrusionOk="0">
                  <a:moveTo>
                    <a:pt x="0" y="208"/>
                  </a:moveTo>
                  <a:cubicBezTo>
                    <a:pt x="992" y="69"/>
                    <a:pt x="1992" y="0"/>
                    <a:pt x="2994" y="0"/>
                  </a:cubicBezTo>
                  <a:cubicBezTo>
                    <a:pt x="14923" y="0"/>
                    <a:pt x="24594" y="9670"/>
                    <a:pt x="24594" y="21600"/>
                  </a:cubicBezTo>
                  <a:cubicBezTo>
                    <a:pt x="24594" y="33529"/>
                    <a:pt x="14923" y="43200"/>
                    <a:pt x="2994" y="43200"/>
                  </a:cubicBezTo>
                  <a:cubicBezTo>
                    <a:pt x="2276" y="43200"/>
                    <a:pt x="1558" y="43164"/>
                    <a:pt x="844" y="43092"/>
                  </a:cubicBezTo>
                </a:path>
                <a:path w="24594" h="43200" stroke="0" extrusionOk="0">
                  <a:moveTo>
                    <a:pt x="0" y="208"/>
                  </a:moveTo>
                  <a:cubicBezTo>
                    <a:pt x="992" y="69"/>
                    <a:pt x="1992" y="0"/>
                    <a:pt x="2994" y="0"/>
                  </a:cubicBezTo>
                  <a:cubicBezTo>
                    <a:pt x="14923" y="0"/>
                    <a:pt x="24594" y="9670"/>
                    <a:pt x="24594" y="21600"/>
                  </a:cubicBezTo>
                  <a:cubicBezTo>
                    <a:pt x="24594" y="33529"/>
                    <a:pt x="14923" y="43200"/>
                    <a:pt x="2994" y="43200"/>
                  </a:cubicBezTo>
                  <a:cubicBezTo>
                    <a:pt x="2276" y="43200"/>
                    <a:pt x="1558" y="43164"/>
                    <a:pt x="844" y="43092"/>
                  </a:cubicBezTo>
                  <a:lnTo>
                    <a:pt x="2994" y="21600"/>
                  </a:lnTo>
                  <a:lnTo>
                    <a:pt x="0" y="208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" name="Oval 58"/>
            <p:cNvSpPr>
              <a:spLocks noChangeAspect="1" noChangeArrowheads="1"/>
            </p:cNvSpPr>
            <p:nvPr/>
          </p:nvSpPr>
          <p:spPr bwMode="auto">
            <a:xfrm>
              <a:off x="8445499" y="4657725"/>
              <a:ext cx="1927137" cy="44132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5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Redesign operations for efficiency and effectiveness</a:t>
              </a:r>
            </a:p>
          </p:txBody>
        </p:sp>
        <p:sp>
          <p:nvSpPr>
            <p:cNvPr id="60" name="Arc 59"/>
            <p:cNvSpPr>
              <a:spLocks/>
            </p:cNvSpPr>
            <p:nvPr/>
          </p:nvSpPr>
          <p:spPr bwMode="auto">
            <a:xfrm rot="10800000" flipH="1" flipV="1">
              <a:off x="8686800" y="1657007"/>
              <a:ext cx="1524000" cy="2209800"/>
            </a:xfrm>
            <a:custGeom>
              <a:avLst/>
              <a:gdLst>
                <a:gd name="T0" fmla="*/ 621101 w 21600"/>
                <a:gd name="T1" fmla="*/ 0 h 37559"/>
                <a:gd name="T2" fmla="*/ 859861 w 21600"/>
                <a:gd name="T3" fmla="*/ 2209800 h 37559"/>
                <a:gd name="T4" fmla="*/ 0 w 21600"/>
                <a:gd name="T5" fmla="*/ 1160529 h 375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559" fill="none" extrusionOk="0">
                  <a:moveTo>
                    <a:pt x="8802" y="0"/>
                  </a:moveTo>
                  <a:cubicBezTo>
                    <a:pt x="16586" y="3474"/>
                    <a:pt x="21600" y="11200"/>
                    <a:pt x="21600" y="19725"/>
                  </a:cubicBezTo>
                  <a:cubicBezTo>
                    <a:pt x="21600" y="26859"/>
                    <a:pt x="18077" y="33533"/>
                    <a:pt x="12186" y="37558"/>
                  </a:cubicBezTo>
                </a:path>
                <a:path w="21600" h="37559" stroke="0" extrusionOk="0">
                  <a:moveTo>
                    <a:pt x="8802" y="0"/>
                  </a:moveTo>
                  <a:cubicBezTo>
                    <a:pt x="16586" y="3474"/>
                    <a:pt x="21600" y="11200"/>
                    <a:pt x="21600" y="19725"/>
                  </a:cubicBezTo>
                  <a:cubicBezTo>
                    <a:pt x="21600" y="26859"/>
                    <a:pt x="18077" y="33533"/>
                    <a:pt x="12186" y="37558"/>
                  </a:cubicBezTo>
                  <a:lnTo>
                    <a:pt x="0" y="19725"/>
                  </a:lnTo>
                  <a:lnTo>
                    <a:pt x="8802" y="0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" name="Arc 60"/>
            <p:cNvSpPr>
              <a:spLocks/>
            </p:cNvSpPr>
            <p:nvPr/>
          </p:nvSpPr>
          <p:spPr bwMode="auto">
            <a:xfrm rot="10800000" flipV="1">
              <a:off x="5557838" y="3962400"/>
              <a:ext cx="304800" cy="609600"/>
            </a:xfrm>
            <a:custGeom>
              <a:avLst/>
              <a:gdLst>
                <a:gd name="T0" fmla="*/ 13885 w 21600"/>
                <a:gd name="T1" fmla="*/ 0 h 43178"/>
                <a:gd name="T2" fmla="*/ 1891 w 21600"/>
                <a:gd name="T3" fmla="*/ 609600 h 43178"/>
                <a:gd name="T4" fmla="*/ 0 w 21600"/>
                <a:gd name="T5" fmla="*/ 304645 h 4317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78" fill="none" extrusionOk="0">
                  <a:moveTo>
                    <a:pt x="983" y="0"/>
                  </a:moveTo>
                  <a:cubicBezTo>
                    <a:pt x="12518" y="526"/>
                    <a:pt x="21600" y="10031"/>
                    <a:pt x="21600" y="21578"/>
                  </a:cubicBezTo>
                  <a:cubicBezTo>
                    <a:pt x="21600" y="33455"/>
                    <a:pt x="12010" y="43103"/>
                    <a:pt x="133" y="43177"/>
                  </a:cubicBezTo>
                </a:path>
                <a:path w="21600" h="43178" stroke="0" extrusionOk="0">
                  <a:moveTo>
                    <a:pt x="983" y="0"/>
                  </a:moveTo>
                  <a:cubicBezTo>
                    <a:pt x="12518" y="526"/>
                    <a:pt x="21600" y="10031"/>
                    <a:pt x="21600" y="21578"/>
                  </a:cubicBezTo>
                  <a:cubicBezTo>
                    <a:pt x="21600" y="33455"/>
                    <a:pt x="12010" y="43103"/>
                    <a:pt x="133" y="43177"/>
                  </a:cubicBezTo>
                  <a:lnTo>
                    <a:pt x="0" y="21578"/>
                  </a:lnTo>
                  <a:lnTo>
                    <a:pt x="983" y="0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" name="Oval 61"/>
            <p:cNvSpPr>
              <a:spLocks noChangeAspect="1" noChangeArrowheads="1"/>
            </p:cNvSpPr>
            <p:nvPr/>
          </p:nvSpPr>
          <p:spPr bwMode="auto">
            <a:xfrm>
              <a:off x="8166100" y="3612389"/>
              <a:ext cx="1676400" cy="427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Strive for Operational Excellence</a:t>
              </a:r>
              <a:endParaRPr lang="en-US" altLang="en-US" sz="10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" name="Oval 62"/>
            <p:cNvSpPr>
              <a:spLocks noChangeAspect="1" noChangeArrowheads="1"/>
            </p:cNvSpPr>
            <p:nvPr/>
          </p:nvSpPr>
          <p:spPr bwMode="auto">
            <a:xfrm>
              <a:off x="5522913" y="4887915"/>
              <a:ext cx="1903088" cy="5549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Develop research opportunities aligned with targeted growth areas</a:t>
              </a:r>
            </a:p>
          </p:txBody>
        </p:sp>
        <p:sp>
          <p:nvSpPr>
            <p:cNvPr id="64" name="Oval 63"/>
            <p:cNvSpPr>
              <a:spLocks noChangeAspect="1" noChangeArrowheads="1"/>
            </p:cNvSpPr>
            <p:nvPr/>
          </p:nvSpPr>
          <p:spPr bwMode="auto">
            <a:xfrm>
              <a:off x="5481637" y="4144962"/>
              <a:ext cx="1602847" cy="5984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5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Develop leading edge techniques and programs</a:t>
              </a:r>
            </a:p>
          </p:txBody>
        </p:sp>
        <p:sp>
          <p:nvSpPr>
            <p:cNvPr id="65" name="Oval 64"/>
            <p:cNvSpPr>
              <a:spLocks noChangeAspect="1" noChangeArrowheads="1"/>
            </p:cNvSpPr>
            <p:nvPr/>
          </p:nvSpPr>
          <p:spPr bwMode="auto">
            <a:xfrm>
              <a:off x="4334001" y="4782708"/>
              <a:ext cx="1286105" cy="4303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5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Friendly, attentive interactions</a:t>
              </a:r>
            </a:p>
          </p:txBody>
        </p:sp>
        <p:sp>
          <p:nvSpPr>
            <p:cNvPr id="66" name="Oval 65"/>
            <p:cNvSpPr>
              <a:spLocks noChangeAspect="1" noChangeArrowheads="1"/>
            </p:cNvSpPr>
            <p:nvPr/>
          </p:nvSpPr>
          <p:spPr bwMode="auto">
            <a:xfrm>
              <a:off x="7908787" y="5753274"/>
              <a:ext cx="1216238" cy="5348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Recruit &amp; retain qualified staff</a:t>
              </a:r>
            </a:p>
          </p:txBody>
        </p:sp>
        <p:sp>
          <p:nvSpPr>
            <p:cNvPr id="67" name="Oval 66"/>
            <p:cNvSpPr>
              <a:spLocks noChangeAspect="1" noChangeArrowheads="1"/>
            </p:cNvSpPr>
            <p:nvPr/>
          </p:nvSpPr>
          <p:spPr bwMode="auto">
            <a:xfrm>
              <a:off x="9143999" y="5724525"/>
              <a:ext cx="1586777" cy="7794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Implement technology &amp; develop facilities &amp; infrastructure to support internal processes</a:t>
              </a:r>
            </a:p>
          </p:txBody>
        </p:sp>
        <p:sp>
          <p:nvSpPr>
            <p:cNvPr id="68" name="Arc 67"/>
            <p:cNvSpPr>
              <a:spLocks/>
            </p:cNvSpPr>
            <p:nvPr/>
          </p:nvSpPr>
          <p:spPr bwMode="auto">
            <a:xfrm>
              <a:off x="8072438" y="6072188"/>
              <a:ext cx="152400" cy="457200"/>
            </a:xfrm>
            <a:custGeom>
              <a:avLst/>
              <a:gdLst>
                <a:gd name="T0" fmla="*/ 55238 w 23959"/>
                <a:gd name="T1" fmla="*/ 0 h 42253"/>
                <a:gd name="T2" fmla="*/ 0 w 23959"/>
                <a:gd name="T3" fmla="*/ 455804 h 42253"/>
                <a:gd name="T4" fmla="*/ 15005 w 23959"/>
                <a:gd name="T5" fmla="*/ 223476 h 422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959" h="42253" fill="none" extrusionOk="0">
                  <a:moveTo>
                    <a:pt x="8684" y="-1"/>
                  </a:moveTo>
                  <a:cubicBezTo>
                    <a:pt x="17760" y="2779"/>
                    <a:pt x="23959" y="11159"/>
                    <a:pt x="23959" y="20653"/>
                  </a:cubicBezTo>
                  <a:cubicBezTo>
                    <a:pt x="23959" y="32582"/>
                    <a:pt x="14288" y="42253"/>
                    <a:pt x="2359" y="42253"/>
                  </a:cubicBezTo>
                  <a:cubicBezTo>
                    <a:pt x="1570" y="42253"/>
                    <a:pt x="783" y="42209"/>
                    <a:pt x="0" y="42123"/>
                  </a:cubicBezTo>
                </a:path>
                <a:path w="23959" h="42253" stroke="0" extrusionOk="0">
                  <a:moveTo>
                    <a:pt x="8684" y="-1"/>
                  </a:moveTo>
                  <a:cubicBezTo>
                    <a:pt x="17760" y="2779"/>
                    <a:pt x="23959" y="11159"/>
                    <a:pt x="23959" y="20653"/>
                  </a:cubicBezTo>
                  <a:cubicBezTo>
                    <a:pt x="23959" y="32582"/>
                    <a:pt x="14288" y="42253"/>
                    <a:pt x="2359" y="42253"/>
                  </a:cubicBezTo>
                  <a:cubicBezTo>
                    <a:pt x="1570" y="42253"/>
                    <a:pt x="783" y="42209"/>
                    <a:pt x="0" y="42123"/>
                  </a:cubicBezTo>
                  <a:lnTo>
                    <a:pt x="2359" y="20653"/>
                  </a:lnTo>
                  <a:lnTo>
                    <a:pt x="8684" y="-1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9" name="Arc 69"/>
            <p:cNvSpPr>
              <a:spLocks/>
            </p:cNvSpPr>
            <p:nvPr/>
          </p:nvSpPr>
          <p:spPr bwMode="auto">
            <a:xfrm rot="2339678">
              <a:off x="10203347" y="4466260"/>
              <a:ext cx="74613" cy="387350"/>
            </a:xfrm>
            <a:custGeom>
              <a:avLst/>
              <a:gdLst>
                <a:gd name="T0" fmla="*/ 36049 w 28035"/>
                <a:gd name="T1" fmla="*/ 0 h 41996"/>
                <a:gd name="T2" fmla="*/ 0 w 28035"/>
                <a:gd name="T3" fmla="*/ 378302 h 41996"/>
                <a:gd name="T4" fmla="*/ 17126 w 28035"/>
                <a:gd name="T5" fmla="*/ 188122 h 419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035" h="41996" fill="none" extrusionOk="0">
                  <a:moveTo>
                    <a:pt x="13545" y="-1"/>
                  </a:moveTo>
                  <a:cubicBezTo>
                    <a:pt x="22221" y="3024"/>
                    <a:pt x="28035" y="11207"/>
                    <a:pt x="28035" y="20396"/>
                  </a:cubicBezTo>
                  <a:cubicBezTo>
                    <a:pt x="28035" y="32325"/>
                    <a:pt x="18364" y="41996"/>
                    <a:pt x="6435" y="41996"/>
                  </a:cubicBezTo>
                  <a:cubicBezTo>
                    <a:pt x="4252" y="41996"/>
                    <a:pt x="2083" y="41665"/>
                    <a:pt x="-1" y="41015"/>
                  </a:cubicBezTo>
                </a:path>
                <a:path w="28035" h="41996" stroke="0" extrusionOk="0">
                  <a:moveTo>
                    <a:pt x="13545" y="-1"/>
                  </a:moveTo>
                  <a:cubicBezTo>
                    <a:pt x="22221" y="3024"/>
                    <a:pt x="28035" y="11207"/>
                    <a:pt x="28035" y="20396"/>
                  </a:cubicBezTo>
                  <a:cubicBezTo>
                    <a:pt x="28035" y="32325"/>
                    <a:pt x="18364" y="41996"/>
                    <a:pt x="6435" y="41996"/>
                  </a:cubicBezTo>
                  <a:cubicBezTo>
                    <a:pt x="4252" y="41996"/>
                    <a:pt x="2083" y="41665"/>
                    <a:pt x="-1" y="41015"/>
                  </a:cubicBezTo>
                  <a:lnTo>
                    <a:pt x="6435" y="20396"/>
                  </a:lnTo>
                  <a:lnTo>
                    <a:pt x="13545" y="-1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0" name="Arc 70"/>
            <p:cNvSpPr>
              <a:spLocks/>
            </p:cNvSpPr>
            <p:nvPr/>
          </p:nvSpPr>
          <p:spPr bwMode="auto">
            <a:xfrm>
              <a:off x="4047090" y="4036251"/>
              <a:ext cx="152400" cy="762000"/>
            </a:xfrm>
            <a:custGeom>
              <a:avLst/>
              <a:gdLst>
                <a:gd name="T0" fmla="*/ 55238 w 23959"/>
                <a:gd name="T1" fmla="*/ 0 h 42253"/>
                <a:gd name="T2" fmla="*/ 0 w 23959"/>
                <a:gd name="T3" fmla="*/ 759674 h 42253"/>
                <a:gd name="T4" fmla="*/ 15005 w 23959"/>
                <a:gd name="T5" fmla="*/ 372461 h 422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959" h="42253" fill="none" extrusionOk="0">
                  <a:moveTo>
                    <a:pt x="8684" y="-1"/>
                  </a:moveTo>
                  <a:cubicBezTo>
                    <a:pt x="17760" y="2779"/>
                    <a:pt x="23959" y="11159"/>
                    <a:pt x="23959" y="20653"/>
                  </a:cubicBezTo>
                  <a:cubicBezTo>
                    <a:pt x="23959" y="32582"/>
                    <a:pt x="14288" y="42253"/>
                    <a:pt x="2359" y="42253"/>
                  </a:cubicBezTo>
                  <a:cubicBezTo>
                    <a:pt x="1570" y="42253"/>
                    <a:pt x="783" y="42209"/>
                    <a:pt x="0" y="42123"/>
                  </a:cubicBezTo>
                </a:path>
                <a:path w="23959" h="42253" stroke="0" extrusionOk="0">
                  <a:moveTo>
                    <a:pt x="8684" y="-1"/>
                  </a:moveTo>
                  <a:cubicBezTo>
                    <a:pt x="17760" y="2779"/>
                    <a:pt x="23959" y="11159"/>
                    <a:pt x="23959" y="20653"/>
                  </a:cubicBezTo>
                  <a:cubicBezTo>
                    <a:pt x="23959" y="32582"/>
                    <a:pt x="14288" y="42253"/>
                    <a:pt x="2359" y="42253"/>
                  </a:cubicBezTo>
                  <a:cubicBezTo>
                    <a:pt x="1570" y="42253"/>
                    <a:pt x="783" y="42209"/>
                    <a:pt x="0" y="42123"/>
                  </a:cubicBezTo>
                  <a:lnTo>
                    <a:pt x="2359" y="20653"/>
                  </a:lnTo>
                  <a:lnTo>
                    <a:pt x="8684" y="-1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1" name="Oval 71"/>
            <p:cNvSpPr>
              <a:spLocks noChangeAspect="1" noChangeArrowheads="1"/>
            </p:cNvSpPr>
            <p:nvPr/>
          </p:nvSpPr>
          <p:spPr bwMode="auto">
            <a:xfrm>
              <a:off x="7234238" y="5019677"/>
              <a:ext cx="1585912" cy="5842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5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Continually develop sub specialized clinical services</a:t>
              </a:r>
            </a:p>
          </p:txBody>
        </p:sp>
        <p:cxnSp>
          <p:nvCxnSpPr>
            <p:cNvPr id="72" name="AutoShape 72"/>
            <p:cNvCxnSpPr>
              <a:cxnSpLocks noChangeShapeType="1"/>
              <a:stCxn id="71" idx="1"/>
              <a:endCxn id="64" idx="6"/>
            </p:cNvCxnSpPr>
            <p:nvPr/>
          </p:nvCxnSpPr>
          <p:spPr bwMode="auto">
            <a:xfrm rot="16200000" flipV="1">
              <a:off x="6944968" y="4583721"/>
              <a:ext cx="661037" cy="382005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3" name="Arc 73"/>
            <p:cNvSpPr>
              <a:spLocks/>
            </p:cNvSpPr>
            <p:nvPr/>
          </p:nvSpPr>
          <p:spPr bwMode="auto">
            <a:xfrm rot="2339678" flipH="1">
              <a:off x="8137526" y="4572000"/>
              <a:ext cx="392113" cy="228600"/>
            </a:xfrm>
            <a:custGeom>
              <a:avLst/>
              <a:gdLst>
                <a:gd name="T0" fmla="*/ 392113 w 35816"/>
                <a:gd name="T1" fmla="*/ 102478 h 21600"/>
                <a:gd name="T2" fmla="*/ 0 w 35816"/>
                <a:gd name="T3" fmla="*/ 147426 h 21600"/>
                <a:gd name="T4" fmla="*/ 180729 w 3581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816" h="21600" fill="none" extrusionOk="0">
                  <a:moveTo>
                    <a:pt x="35816" y="9683"/>
                  </a:moveTo>
                  <a:cubicBezTo>
                    <a:pt x="32152" y="16987"/>
                    <a:pt x="24680" y="21600"/>
                    <a:pt x="16508" y="21600"/>
                  </a:cubicBezTo>
                  <a:cubicBezTo>
                    <a:pt x="10144" y="21600"/>
                    <a:pt x="4104" y="18793"/>
                    <a:pt x="-1" y="13930"/>
                  </a:cubicBezTo>
                </a:path>
                <a:path w="35816" h="21600" stroke="0" extrusionOk="0">
                  <a:moveTo>
                    <a:pt x="35816" y="9683"/>
                  </a:moveTo>
                  <a:cubicBezTo>
                    <a:pt x="32152" y="16987"/>
                    <a:pt x="24680" y="21600"/>
                    <a:pt x="16508" y="21600"/>
                  </a:cubicBezTo>
                  <a:cubicBezTo>
                    <a:pt x="10144" y="21600"/>
                    <a:pt x="4104" y="18793"/>
                    <a:pt x="-1" y="13930"/>
                  </a:cubicBezTo>
                  <a:lnTo>
                    <a:pt x="16508" y="0"/>
                  </a:lnTo>
                  <a:lnTo>
                    <a:pt x="35816" y="9683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4" name="Arc 74"/>
            <p:cNvSpPr>
              <a:spLocks/>
            </p:cNvSpPr>
            <p:nvPr/>
          </p:nvSpPr>
          <p:spPr bwMode="auto">
            <a:xfrm rot="2339678" flipH="1">
              <a:off x="7059613" y="3994150"/>
              <a:ext cx="392112" cy="228600"/>
            </a:xfrm>
            <a:custGeom>
              <a:avLst/>
              <a:gdLst>
                <a:gd name="T0" fmla="*/ 392112 w 35816"/>
                <a:gd name="T1" fmla="*/ 102478 h 21600"/>
                <a:gd name="T2" fmla="*/ 0 w 35816"/>
                <a:gd name="T3" fmla="*/ 147426 h 21600"/>
                <a:gd name="T4" fmla="*/ 180729 w 3581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816" h="21600" fill="none" extrusionOk="0">
                  <a:moveTo>
                    <a:pt x="35816" y="9683"/>
                  </a:moveTo>
                  <a:cubicBezTo>
                    <a:pt x="32152" y="16987"/>
                    <a:pt x="24680" y="21600"/>
                    <a:pt x="16508" y="21600"/>
                  </a:cubicBezTo>
                  <a:cubicBezTo>
                    <a:pt x="10144" y="21600"/>
                    <a:pt x="4104" y="18793"/>
                    <a:pt x="-1" y="13930"/>
                  </a:cubicBezTo>
                </a:path>
                <a:path w="35816" h="21600" stroke="0" extrusionOk="0">
                  <a:moveTo>
                    <a:pt x="35816" y="9683"/>
                  </a:moveTo>
                  <a:cubicBezTo>
                    <a:pt x="32152" y="16987"/>
                    <a:pt x="24680" y="21600"/>
                    <a:pt x="16508" y="21600"/>
                  </a:cubicBezTo>
                  <a:cubicBezTo>
                    <a:pt x="10144" y="21600"/>
                    <a:pt x="4104" y="18793"/>
                    <a:pt x="-1" y="13930"/>
                  </a:cubicBezTo>
                  <a:lnTo>
                    <a:pt x="16508" y="0"/>
                  </a:lnTo>
                  <a:lnTo>
                    <a:pt x="35816" y="9683"/>
                  </a:lnTo>
                  <a:close/>
                </a:path>
              </a:pathLst>
            </a:custGeom>
            <a:noFill/>
            <a:ln w="12700">
              <a:solidFill>
                <a:schemeClr val="tx2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5" name="Oval 75"/>
            <p:cNvSpPr>
              <a:spLocks noChangeAspect="1" noChangeArrowheads="1"/>
            </p:cNvSpPr>
            <p:nvPr/>
          </p:nvSpPr>
          <p:spPr bwMode="auto">
            <a:xfrm>
              <a:off x="7081838" y="4154488"/>
              <a:ext cx="1585912" cy="4127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5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Clinical Practice Management</a:t>
              </a:r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auto">
            <a:xfrm flipH="1">
              <a:off x="1803400" y="5684839"/>
              <a:ext cx="8686800" cy="1587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7" name="Oval 77"/>
            <p:cNvSpPr>
              <a:spLocks noChangeAspect="1" noChangeArrowheads="1"/>
            </p:cNvSpPr>
            <p:nvPr/>
          </p:nvSpPr>
          <p:spPr bwMode="auto">
            <a:xfrm>
              <a:off x="6992938" y="6249987"/>
              <a:ext cx="1567739" cy="53375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7432" rIns="0" bIns="27432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Develop Leadership &amp; Management Talent</a:t>
              </a:r>
            </a:p>
          </p:txBody>
        </p:sp>
      </p:grpSp>
      <p:sp>
        <p:nvSpPr>
          <p:cNvPr id="78" name="Footer Placeholder 1">
            <a:extLst>
              <a:ext uri="{FF2B5EF4-FFF2-40B4-BE49-F238E27FC236}">
                <a16:creationId xmlns:a16="http://schemas.microsoft.com/office/drawing/2014/main" id="{28D15D71-4FD5-408F-9C99-2EB02A28E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53384" y="6541643"/>
            <a:ext cx="4114800" cy="365125"/>
          </a:xfrm>
        </p:spPr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30587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270864"/>
            <a:ext cx="7772400" cy="576571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Clinic Draft Strategy Map – Board Level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9872" y="1131094"/>
            <a:ext cx="10870667" cy="5441156"/>
            <a:chOff x="1565275" y="1131094"/>
            <a:chExt cx="9034425" cy="5441156"/>
          </a:xfrm>
        </p:grpSpPr>
        <p:sp>
          <p:nvSpPr>
            <p:cNvPr id="53251" name="Rectangle 2"/>
            <p:cNvSpPr>
              <a:spLocks noChangeArrowheads="1"/>
            </p:cNvSpPr>
            <p:nvPr/>
          </p:nvSpPr>
          <p:spPr bwMode="auto">
            <a:xfrm>
              <a:off x="2370138" y="4870450"/>
              <a:ext cx="8026400" cy="649288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12700">
              <a:solidFill>
                <a:schemeClr val="bg2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53252" name="Rectangle 3"/>
            <p:cNvSpPr>
              <a:spLocks noChangeArrowheads="1"/>
            </p:cNvSpPr>
            <p:nvPr/>
          </p:nvSpPr>
          <p:spPr bwMode="auto">
            <a:xfrm>
              <a:off x="3068638" y="1700214"/>
              <a:ext cx="7192962" cy="649287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12700">
              <a:solidFill>
                <a:schemeClr val="bg2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53253" name="Rectangle 4"/>
            <p:cNvSpPr>
              <a:spLocks noChangeArrowheads="1"/>
            </p:cNvSpPr>
            <p:nvPr/>
          </p:nvSpPr>
          <p:spPr bwMode="auto">
            <a:xfrm>
              <a:off x="9726613" y="1700213"/>
              <a:ext cx="53975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r"/>
              <a:r>
                <a:rPr lang="en-US" altLang="en-US" sz="900" b="0" dirty="0">
                  <a:latin typeface="Helvetica" panose="020B0604020202020204" pitchFamily="34" charset="0"/>
                </a:rPr>
                <a:t>Payers</a:t>
              </a:r>
            </a:p>
          </p:txBody>
        </p:sp>
        <p:sp>
          <p:nvSpPr>
            <p:cNvPr id="53254" name="Rectangle 5"/>
            <p:cNvSpPr>
              <a:spLocks noChangeArrowheads="1"/>
            </p:cNvSpPr>
            <p:nvPr/>
          </p:nvSpPr>
          <p:spPr bwMode="auto">
            <a:xfrm>
              <a:off x="2927351" y="1898650"/>
              <a:ext cx="7192963" cy="649288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12700">
              <a:solidFill>
                <a:schemeClr val="bg2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53255" name="Rectangle 6"/>
            <p:cNvSpPr>
              <a:spLocks noChangeArrowheads="1"/>
            </p:cNvSpPr>
            <p:nvPr/>
          </p:nvSpPr>
          <p:spPr bwMode="auto">
            <a:xfrm>
              <a:off x="8893175" y="1898650"/>
              <a:ext cx="12319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r"/>
              <a:r>
                <a:rPr lang="en-US" altLang="en-US" sz="900" b="0" dirty="0">
                  <a:latin typeface="Helvetica" panose="020B0604020202020204" pitchFamily="34" charset="0"/>
                </a:rPr>
                <a:t>Referring Physicians</a:t>
              </a:r>
            </a:p>
          </p:txBody>
        </p:sp>
        <p:sp>
          <p:nvSpPr>
            <p:cNvPr id="53257" name="Rectangle 8"/>
            <p:cNvSpPr>
              <a:spLocks noChangeArrowheads="1"/>
            </p:cNvSpPr>
            <p:nvPr/>
          </p:nvSpPr>
          <p:spPr bwMode="auto">
            <a:xfrm>
              <a:off x="2471700" y="1131094"/>
              <a:ext cx="8128000" cy="457200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19050">
              <a:solidFill>
                <a:schemeClr val="bg2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200" i="1" dirty="0">
                  <a:latin typeface="Helvetica" panose="020B0604020202020204" pitchFamily="34" charset="0"/>
                </a:rPr>
                <a:t>Clinic</a:t>
              </a:r>
              <a:r>
                <a:rPr lang="en-US" altLang="en-US" sz="1200" i="1" dirty="0">
                  <a:solidFill>
                    <a:srgbClr val="FF3300"/>
                  </a:solidFill>
                  <a:latin typeface="Helvetica" panose="020B0604020202020204" pitchFamily="34" charset="0"/>
                </a:rPr>
                <a:t> </a:t>
              </a:r>
              <a:r>
                <a:rPr lang="en-US" altLang="en-US" sz="1200" i="1" dirty="0">
                  <a:latin typeface="Helvetica" panose="020B0604020202020204" pitchFamily="34" charset="0"/>
                </a:rPr>
                <a:t>will provide the best care to every patient every day through integrated clinical practice, education, and research</a:t>
              </a:r>
            </a:p>
          </p:txBody>
        </p:sp>
        <p:sp>
          <p:nvSpPr>
            <p:cNvPr id="53258" name="Rectangle 9"/>
            <p:cNvSpPr>
              <a:spLocks noChangeArrowheads="1"/>
            </p:cNvSpPr>
            <p:nvPr/>
          </p:nvSpPr>
          <p:spPr bwMode="auto">
            <a:xfrm>
              <a:off x="2786063" y="2084389"/>
              <a:ext cx="7192962" cy="649287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19050">
              <a:solidFill>
                <a:schemeClr val="bg2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53259" name="Rectangle 10"/>
            <p:cNvSpPr>
              <a:spLocks noChangeArrowheads="1"/>
            </p:cNvSpPr>
            <p:nvPr/>
          </p:nvSpPr>
          <p:spPr bwMode="auto">
            <a:xfrm>
              <a:off x="2320926" y="2949576"/>
              <a:ext cx="1266825" cy="1789113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12700">
              <a:solidFill>
                <a:schemeClr val="bg2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900" b="0" dirty="0">
                  <a:latin typeface="Helvetica" panose="020B0604020202020204" pitchFamily="34" charset="0"/>
                </a:rPr>
                <a:t>Growth &amp; Integration</a:t>
              </a:r>
            </a:p>
            <a:p>
              <a:pPr algn="ctr"/>
              <a:r>
                <a:rPr lang="en-US" altLang="en-US" sz="900" b="0" dirty="0">
                  <a:latin typeface="Helvetica" panose="020B0604020202020204" pitchFamily="34" charset="0"/>
                </a:rPr>
                <a:t>(Goal 1)</a:t>
              </a:r>
            </a:p>
            <a:p>
              <a:pPr algn="ctr"/>
              <a:endParaRPr lang="en-US" altLang="en-US" sz="1000" b="0" dirty="0">
                <a:latin typeface="Helvetica" panose="020B0604020202020204" pitchFamily="34" charset="0"/>
              </a:endParaRPr>
            </a:p>
          </p:txBody>
        </p:sp>
        <p:sp>
          <p:nvSpPr>
            <p:cNvPr id="53260" name="Rectangle 11"/>
            <p:cNvSpPr>
              <a:spLocks noChangeArrowheads="1"/>
            </p:cNvSpPr>
            <p:nvPr/>
          </p:nvSpPr>
          <p:spPr bwMode="auto">
            <a:xfrm>
              <a:off x="3690939" y="2949576"/>
              <a:ext cx="1266825" cy="1789113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12700">
              <a:solidFill>
                <a:schemeClr val="bg2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900" b="0" dirty="0">
                  <a:latin typeface="Helvetica" panose="020B0604020202020204" pitchFamily="34" charset="0"/>
                </a:rPr>
                <a:t>Strategy Planning / Positioning </a:t>
              </a:r>
            </a:p>
            <a:p>
              <a:pPr algn="ctr"/>
              <a:r>
                <a:rPr lang="en-US" altLang="en-US" sz="900" b="0" dirty="0">
                  <a:latin typeface="Helvetica" panose="020B0604020202020204" pitchFamily="34" charset="0"/>
                </a:rPr>
                <a:t>(Goal 6)</a:t>
              </a:r>
            </a:p>
          </p:txBody>
        </p:sp>
        <p:sp>
          <p:nvSpPr>
            <p:cNvPr id="53261" name="Rectangle 12"/>
            <p:cNvSpPr>
              <a:spLocks noChangeArrowheads="1"/>
            </p:cNvSpPr>
            <p:nvPr/>
          </p:nvSpPr>
          <p:spPr bwMode="auto">
            <a:xfrm>
              <a:off x="5064126" y="2949576"/>
              <a:ext cx="1266825" cy="1789113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12700">
              <a:solidFill>
                <a:schemeClr val="bg2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900" b="0" dirty="0">
                  <a:latin typeface="Helvetica" panose="020B0604020202020204" pitchFamily="34" charset="0"/>
                </a:rPr>
                <a:t>Innovation &amp; Scholarship</a:t>
              </a:r>
            </a:p>
            <a:p>
              <a:pPr algn="ctr"/>
              <a:r>
                <a:rPr lang="en-US" altLang="en-US" sz="900" b="0" dirty="0">
                  <a:latin typeface="Helvetica" panose="020B0604020202020204" pitchFamily="34" charset="0"/>
                </a:rPr>
                <a:t>(Goal 3)</a:t>
              </a:r>
            </a:p>
            <a:p>
              <a:pPr algn="ctr"/>
              <a:endParaRPr lang="en-US" altLang="en-US" sz="1000" b="0" dirty="0">
                <a:latin typeface="Helvetica" panose="020B0604020202020204" pitchFamily="34" charset="0"/>
              </a:endParaRPr>
            </a:p>
          </p:txBody>
        </p:sp>
        <p:sp>
          <p:nvSpPr>
            <p:cNvPr id="53262" name="Rectangle 13"/>
            <p:cNvSpPr>
              <a:spLocks noChangeArrowheads="1"/>
            </p:cNvSpPr>
            <p:nvPr/>
          </p:nvSpPr>
          <p:spPr bwMode="auto">
            <a:xfrm>
              <a:off x="6435726" y="2949576"/>
              <a:ext cx="1266825" cy="1789113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12700">
              <a:solidFill>
                <a:schemeClr val="bg2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900" b="0" dirty="0">
                  <a:latin typeface="Helvetica" panose="020B0604020202020204" pitchFamily="34" charset="0"/>
                </a:rPr>
                <a:t>Customer Relationships</a:t>
              </a:r>
            </a:p>
            <a:p>
              <a:pPr algn="ctr"/>
              <a:r>
                <a:rPr lang="en-US" altLang="en-US" sz="900" b="0" dirty="0">
                  <a:latin typeface="Helvetica" panose="020B0604020202020204" pitchFamily="34" charset="0"/>
                </a:rPr>
                <a:t>(Goal 4)</a:t>
              </a:r>
            </a:p>
            <a:p>
              <a:pPr algn="ctr"/>
              <a:endParaRPr lang="en-US" altLang="en-US" sz="1000" b="0" dirty="0">
                <a:latin typeface="Helvetica" panose="020B0604020202020204" pitchFamily="34" charset="0"/>
              </a:endParaRPr>
            </a:p>
          </p:txBody>
        </p:sp>
        <p:sp>
          <p:nvSpPr>
            <p:cNvPr id="53263" name="Rectangle 14"/>
            <p:cNvSpPr>
              <a:spLocks noChangeArrowheads="1"/>
            </p:cNvSpPr>
            <p:nvPr/>
          </p:nvSpPr>
          <p:spPr bwMode="auto">
            <a:xfrm>
              <a:off x="7808914" y="2949576"/>
              <a:ext cx="1266825" cy="1789113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12700">
              <a:solidFill>
                <a:schemeClr val="bg2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900" b="0" dirty="0">
                  <a:latin typeface="Helvetica" panose="020B0604020202020204" pitchFamily="34" charset="0"/>
                </a:rPr>
                <a:t>Care Delivery</a:t>
              </a:r>
            </a:p>
            <a:p>
              <a:pPr algn="ctr"/>
              <a:r>
                <a:rPr lang="en-US" altLang="en-US" sz="900" b="0" dirty="0">
                  <a:latin typeface="Helvetica" panose="020B0604020202020204" pitchFamily="34" charset="0"/>
                </a:rPr>
                <a:t>(Goal 5)</a:t>
              </a:r>
            </a:p>
            <a:p>
              <a:pPr algn="ctr"/>
              <a:endParaRPr lang="en-US" altLang="en-US" sz="1000" b="0" dirty="0">
                <a:latin typeface="Helvetica" panose="020B0604020202020204" pitchFamily="34" charset="0"/>
              </a:endParaRPr>
            </a:p>
          </p:txBody>
        </p:sp>
        <p:sp>
          <p:nvSpPr>
            <p:cNvPr id="53264" name="Rectangle 15"/>
            <p:cNvSpPr>
              <a:spLocks noChangeArrowheads="1"/>
            </p:cNvSpPr>
            <p:nvPr/>
          </p:nvSpPr>
          <p:spPr bwMode="auto">
            <a:xfrm>
              <a:off x="9180514" y="2949576"/>
              <a:ext cx="1266825" cy="1789113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12700">
              <a:solidFill>
                <a:schemeClr val="bg2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900" b="0" dirty="0">
                  <a:latin typeface="Helvetica" panose="020B0604020202020204" pitchFamily="34" charset="0"/>
                </a:rPr>
                <a:t>Operating Efficiency/ Systems</a:t>
              </a:r>
            </a:p>
            <a:p>
              <a:pPr algn="ctr"/>
              <a:r>
                <a:rPr lang="en-US" altLang="en-US" sz="900" b="0" dirty="0">
                  <a:latin typeface="Helvetica" panose="020B0604020202020204" pitchFamily="34" charset="0"/>
                </a:rPr>
                <a:t>(Goal 2)</a:t>
              </a:r>
            </a:p>
            <a:p>
              <a:pPr algn="ctr"/>
              <a:endParaRPr lang="en-US" altLang="en-US" sz="1000" b="0" dirty="0">
                <a:latin typeface="Helvetica" panose="020B0604020202020204" pitchFamily="34" charset="0"/>
              </a:endParaRPr>
            </a:p>
          </p:txBody>
        </p:sp>
        <p:sp>
          <p:nvSpPr>
            <p:cNvPr id="53265" name="Oval 16"/>
            <p:cNvSpPr>
              <a:spLocks noChangeArrowheads="1"/>
            </p:cNvSpPr>
            <p:nvPr/>
          </p:nvSpPr>
          <p:spPr bwMode="auto">
            <a:xfrm>
              <a:off x="4524376" y="5657851"/>
              <a:ext cx="3717925" cy="4794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b="0" dirty="0">
                  <a:latin typeface="Helvetica" panose="020B0604020202020204" pitchFamily="34" charset="0"/>
                </a:rPr>
                <a:t>Ensure Sufficient Financial Returns to Sustain the Mission and Provide for Growth</a:t>
              </a:r>
            </a:p>
          </p:txBody>
        </p:sp>
        <p:sp>
          <p:nvSpPr>
            <p:cNvPr id="53266" name="Oval 17"/>
            <p:cNvSpPr>
              <a:spLocks noChangeArrowheads="1"/>
            </p:cNvSpPr>
            <p:nvPr/>
          </p:nvSpPr>
          <p:spPr bwMode="auto">
            <a:xfrm>
              <a:off x="2495551" y="4930776"/>
              <a:ext cx="1152525" cy="5318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800" b="0" dirty="0">
                  <a:latin typeface="Helvetica" panose="020B0604020202020204" pitchFamily="34" charset="0"/>
                </a:rPr>
                <a:t>Attract, Develop, Retain, &amp; Advance Staff</a:t>
              </a:r>
            </a:p>
          </p:txBody>
        </p:sp>
        <p:sp>
          <p:nvSpPr>
            <p:cNvPr id="53267" name="Oval 18"/>
            <p:cNvSpPr>
              <a:spLocks noChangeArrowheads="1"/>
            </p:cNvSpPr>
            <p:nvPr/>
          </p:nvSpPr>
          <p:spPr bwMode="auto">
            <a:xfrm>
              <a:off x="3721100" y="4930776"/>
              <a:ext cx="1371600" cy="5318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800" b="0" dirty="0">
                  <a:latin typeface="Helvetica" panose="020B0604020202020204" pitchFamily="34" charset="0"/>
                </a:rPr>
                <a:t>Enable Scholarship to Support Learning &amp; Growth for All Staff</a:t>
              </a:r>
            </a:p>
          </p:txBody>
        </p:sp>
        <p:sp>
          <p:nvSpPr>
            <p:cNvPr id="53268" name="Oval 19"/>
            <p:cNvSpPr>
              <a:spLocks noChangeArrowheads="1"/>
            </p:cNvSpPr>
            <p:nvPr/>
          </p:nvSpPr>
          <p:spPr bwMode="auto">
            <a:xfrm>
              <a:off x="5165726" y="4930776"/>
              <a:ext cx="1177925" cy="5318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800" b="0" dirty="0">
                  <a:latin typeface="Helvetica" panose="020B0604020202020204" pitchFamily="34" charset="0"/>
                </a:rPr>
                <a:t>Promote XYZ Model of Care &amp; Culture</a:t>
              </a:r>
            </a:p>
          </p:txBody>
        </p:sp>
        <p:sp>
          <p:nvSpPr>
            <p:cNvPr id="53269" name="Oval 20"/>
            <p:cNvSpPr>
              <a:spLocks noChangeArrowheads="1"/>
            </p:cNvSpPr>
            <p:nvPr/>
          </p:nvSpPr>
          <p:spPr bwMode="auto">
            <a:xfrm>
              <a:off x="6416676" y="4930776"/>
              <a:ext cx="1152525" cy="5318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800" b="0" dirty="0">
                  <a:latin typeface="Helvetica" panose="020B0604020202020204" pitchFamily="34" charset="0"/>
                </a:rPr>
                <a:t>Achieve Diversity of All Our Staffs</a:t>
              </a:r>
            </a:p>
          </p:txBody>
        </p:sp>
        <p:sp>
          <p:nvSpPr>
            <p:cNvPr id="53270" name="Oval 21"/>
            <p:cNvSpPr>
              <a:spLocks noChangeArrowheads="1"/>
            </p:cNvSpPr>
            <p:nvPr/>
          </p:nvSpPr>
          <p:spPr bwMode="auto">
            <a:xfrm>
              <a:off x="7642226" y="4930776"/>
              <a:ext cx="1331913" cy="5318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800" b="0" dirty="0">
                  <a:latin typeface="Helvetica" panose="020B0604020202020204" pitchFamily="34" charset="0"/>
                </a:rPr>
                <a:t>Ensure </a:t>
              </a:r>
              <a:br>
                <a:rPr lang="en-US" altLang="en-US" sz="800" b="0" dirty="0">
                  <a:latin typeface="Helvetica" panose="020B0604020202020204" pitchFamily="34" charset="0"/>
                </a:rPr>
              </a:br>
              <a:r>
                <a:rPr lang="en-US" altLang="en-US" sz="800" b="0" dirty="0">
                  <a:latin typeface="Helvetica" panose="020B0604020202020204" pitchFamily="34" charset="0"/>
                </a:rPr>
                <a:t>Mutual Respect as Standard of behavior</a:t>
              </a:r>
            </a:p>
          </p:txBody>
        </p:sp>
        <p:sp>
          <p:nvSpPr>
            <p:cNvPr id="53271" name="Oval 22"/>
            <p:cNvSpPr>
              <a:spLocks noChangeArrowheads="1"/>
            </p:cNvSpPr>
            <p:nvPr/>
          </p:nvSpPr>
          <p:spPr bwMode="auto">
            <a:xfrm>
              <a:off x="9048751" y="4930776"/>
              <a:ext cx="1255713" cy="5318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800" b="0" dirty="0">
                  <a:latin typeface="Helvetica" panose="020B0604020202020204" pitchFamily="34" charset="0"/>
                </a:rPr>
                <a:t>Ensure Availability &amp; Adoption of Integrated IT</a:t>
              </a:r>
            </a:p>
          </p:txBody>
        </p:sp>
        <p:sp>
          <p:nvSpPr>
            <p:cNvPr id="53272" name="Text Box 23"/>
            <p:cNvSpPr txBox="1">
              <a:spLocks noChangeArrowheads="1"/>
            </p:cNvSpPr>
            <p:nvPr/>
          </p:nvSpPr>
          <p:spPr bwMode="auto">
            <a:xfrm>
              <a:off x="1565275" y="1214438"/>
              <a:ext cx="674688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000" i="1" dirty="0">
                  <a:latin typeface="Helvetica" panose="020B0604020202020204" pitchFamily="34" charset="0"/>
                </a:rPr>
                <a:t>XYZ Clinic Mission</a:t>
              </a:r>
            </a:p>
          </p:txBody>
        </p:sp>
        <p:sp>
          <p:nvSpPr>
            <p:cNvPr id="53273" name="Text Box 24"/>
            <p:cNvSpPr txBox="1">
              <a:spLocks noChangeArrowheads="1"/>
            </p:cNvSpPr>
            <p:nvPr/>
          </p:nvSpPr>
          <p:spPr bwMode="auto">
            <a:xfrm>
              <a:off x="1565275" y="2009775"/>
              <a:ext cx="674688" cy="457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000" i="1" dirty="0">
                  <a:latin typeface="Helvetica" panose="020B0604020202020204" pitchFamily="34" charset="0"/>
                </a:rPr>
                <a:t>Recipients of Care &amp; Services:</a:t>
              </a:r>
            </a:p>
          </p:txBody>
        </p:sp>
        <p:sp>
          <p:nvSpPr>
            <p:cNvPr id="53274" name="Text Box 25"/>
            <p:cNvSpPr txBox="1">
              <a:spLocks noChangeArrowheads="1"/>
            </p:cNvSpPr>
            <p:nvPr/>
          </p:nvSpPr>
          <p:spPr bwMode="auto">
            <a:xfrm>
              <a:off x="1565275" y="3443288"/>
              <a:ext cx="674688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000" i="1" dirty="0">
                  <a:latin typeface="Helvetica" panose="020B0604020202020204" pitchFamily="34" charset="0"/>
                </a:rPr>
                <a:t>Internal Processes:</a:t>
              </a:r>
            </a:p>
          </p:txBody>
        </p:sp>
        <p:sp>
          <p:nvSpPr>
            <p:cNvPr id="53275" name="Text Box 26"/>
            <p:cNvSpPr txBox="1">
              <a:spLocks noChangeArrowheads="1"/>
            </p:cNvSpPr>
            <p:nvPr/>
          </p:nvSpPr>
          <p:spPr bwMode="auto">
            <a:xfrm>
              <a:off x="1565275" y="5026025"/>
              <a:ext cx="674688" cy="457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000" i="1" dirty="0">
                  <a:latin typeface="Helvetica" panose="020B0604020202020204" pitchFamily="34" charset="0"/>
                </a:rPr>
                <a:t>Personal Enablers </a:t>
              </a:r>
              <a:br>
                <a:rPr lang="en-US" altLang="en-US" sz="1000" i="1" dirty="0">
                  <a:latin typeface="Helvetica" panose="020B0604020202020204" pitchFamily="34" charset="0"/>
                </a:rPr>
              </a:br>
              <a:r>
                <a:rPr lang="en-US" altLang="en-US" sz="1000" i="1" dirty="0">
                  <a:latin typeface="Helvetica" panose="020B0604020202020204" pitchFamily="34" charset="0"/>
                </a:rPr>
                <a:t>&amp; Tools:</a:t>
              </a:r>
            </a:p>
          </p:txBody>
        </p:sp>
        <p:sp>
          <p:nvSpPr>
            <p:cNvPr id="53276" name="Text Box 27"/>
            <p:cNvSpPr txBox="1">
              <a:spLocks noChangeArrowheads="1"/>
            </p:cNvSpPr>
            <p:nvPr/>
          </p:nvSpPr>
          <p:spPr bwMode="auto">
            <a:xfrm>
              <a:off x="1565275" y="6073775"/>
              <a:ext cx="674688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000" i="1" dirty="0">
                  <a:latin typeface="Helvetica" panose="020B0604020202020204" pitchFamily="34" charset="0"/>
                </a:rPr>
                <a:t>Financial Viability:</a:t>
              </a:r>
            </a:p>
          </p:txBody>
        </p:sp>
        <p:sp>
          <p:nvSpPr>
            <p:cNvPr id="53277" name="Line 28"/>
            <p:cNvSpPr>
              <a:spLocks noChangeShapeType="1"/>
            </p:cNvSpPr>
            <p:nvPr/>
          </p:nvSpPr>
          <p:spPr bwMode="auto">
            <a:xfrm>
              <a:off x="1612900" y="1649413"/>
              <a:ext cx="8980488" cy="0"/>
            </a:xfrm>
            <a:prstGeom prst="line">
              <a:avLst/>
            </a:prstGeom>
            <a:noFill/>
            <a:ln w="12700">
              <a:solidFill>
                <a:schemeClr val="bg2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278" name="Line 29"/>
            <p:cNvSpPr>
              <a:spLocks noChangeShapeType="1"/>
            </p:cNvSpPr>
            <p:nvPr/>
          </p:nvSpPr>
          <p:spPr bwMode="auto">
            <a:xfrm>
              <a:off x="1612900" y="2811463"/>
              <a:ext cx="8980488" cy="0"/>
            </a:xfrm>
            <a:prstGeom prst="line">
              <a:avLst/>
            </a:prstGeom>
            <a:noFill/>
            <a:ln w="12700">
              <a:solidFill>
                <a:schemeClr val="bg2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279" name="Line 30"/>
            <p:cNvSpPr>
              <a:spLocks noChangeShapeType="1"/>
            </p:cNvSpPr>
            <p:nvPr/>
          </p:nvSpPr>
          <p:spPr bwMode="auto">
            <a:xfrm>
              <a:off x="1612900" y="4808538"/>
              <a:ext cx="8980488" cy="0"/>
            </a:xfrm>
            <a:prstGeom prst="line">
              <a:avLst/>
            </a:prstGeom>
            <a:noFill/>
            <a:ln w="12700">
              <a:solidFill>
                <a:schemeClr val="bg2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280" name="Line 31"/>
            <p:cNvSpPr>
              <a:spLocks noChangeShapeType="1"/>
            </p:cNvSpPr>
            <p:nvPr/>
          </p:nvSpPr>
          <p:spPr bwMode="auto">
            <a:xfrm>
              <a:off x="1612900" y="5624513"/>
              <a:ext cx="8980488" cy="0"/>
            </a:xfrm>
            <a:prstGeom prst="line">
              <a:avLst/>
            </a:prstGeom>
            <a:noFill/>
            <a:ln w="12700">
              <a:solidFill>
                <a:schemeClr val="bg2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53281" name="Group 32"/>
            <p:cNvGrpSpPr>
              <a:grpSpLocks/>
            </p:cNvGrpSpPr>
            <p:nvPr/>
          </p:nvGrpSpPr>
          <p:grpSpPr bwMode="auto">
            <a:xfrm>
              <a:off x="2862263" y="2278064"/>
              <a:ext cx="7008812" cy="415925"/>
              <a:chOff x="892" y="1363"/>
              <a:chExt cx="3640" cy="262"/>
            </a:xfrm>
          </p:grpSpPr>
          <p:sp>
            <p:nvSpPr>
              <p:cNvPr id="53325" name="Oval 33"/>
              <p:cNvSpPr>
                <a:spLocks noChangeArrowheads="1"/>
              </p:cNvSpPr>
              <p:nvPr/>
            </p:nvSpPr>
            <p:spPr bwMode="auto">
              <a:xfrm>
                <a:off x="892" y="1363"/>
                <a:ext cx="571" cy="26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/>
                <a:r>
                  <a:rPr lang="en-US" altLang="en-US" sz="900" b="0" dirty="0">
                    <a:latin typeface="Helvetica" panose="020B0604020202020204" pitchFamily="34" charset="0"/>
                  </a:rPr>
                  <a:t>Reputation / Image</a:t>
                </a:r>
              </a:p>
            </p:txBody>
          </p:sp>
          <p:sp>
            <p:nvSpPr>
              <p:cNvPr id="53326" name="Oval 34"/>
              <p:cNvSpPr>
                <a:spLocks noChangeArrowheads="1"/>
              </p:cNvSpPr>
              <p:nvPr/>
            </p:nvSpPr>
            <p:spPr bwMode="auto">
              <a:xfrm>
                <a:off x="1505" y="1363"/>
                <a:ext cx="571" cy="26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/>
                <a:r>
                  <a:rPr lang="en-US" altLang="en-US" sz="900" b="0" dirty="0">
                    <a:latin typeface="Helvetica" panose="020B0604020202020204" pitchFamily="34" charset="0"/>
                  </a:rPr>
                  <a:t>Relationship</a:t>
                </a:r>
              </a:p>
            </p:txBody>
          </p:sp>
          <p:sp>
            <p:nvSpPr>
              <p:cNvPr id="53327" name="Oval 35"/>
              <p:cNvSpPr>
                <a:spLocks noChangeArrowheads="1"/>
              </p:cNvSpPr>
              <p:nvPr/>
            </p:nvSpPr>
            <p:spPr bwMode="auto">
              <a:xfrm>
                <a:off x="2119" y="1363"/>
                <a:ext cx="571" cy="26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/>
                <a:r>
                  <a:rPr lang="en-US" altLang="en-US" sz="900" b="0" dirty="0">
                    <a:latin typeface="Helvetica" panose="020B0604020202020204" pitchFamily="34" charset="0"/>
                  </a:rPr>
                  <a:t>High Value</a:t>
                </a:r>
              </a:p>
            </p:txBody>
          </p:sp>
          <p:sp>
            <p:nvSpPr>
              <p:cNvPr id="53328" name="Oval 36"/>
              <p:cNvSpPr>
                <a:spLocks noChangeArrowheads="1"/>
              </p:cNvSpPr>
              <p:nvPr/>
            </p:nvSpPr>
            <p:spPr bwMode="auto">
              <a:xfrm>
                <a:off x="2733" y="1363"/>
                <a:ext cx="571" cy="26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/>
                <a:r>
                  <a:rPr lang="en-US" altLang="en-US" sz="900" b="0" dirty="0">
                    <a:latin typeface="Helvetica" panose="020B0604020202020204" pitchFamily="34" charset="0"/>
                  </a:rPr>
                  <a:t>Excellent Outcomes</a:t>
                </a:r>
              </a:p>
            </p:txBody>
          </p:sp>
          <p:sp>
            <p:nvSpPr>
              <p:cNvPr id="53329" name="Oval 37"/>
              <p:cNvSpPr>
                <a:spLocks noChangeArrowheads="1"/>
              </p:cNvSpPr>
              <p:nvPr/>
            </p:nvSpPr>
            <p:spPr bwMode="auto">
              <a:xfrm>
                <a:off x="3347" y="1363"/>
                <a:ext cx="571" cy="26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/>
                <a:r>
                  <a:rPr lang="en-US" altLang="en-US" sz="900" b="0" dirty="0">
                    <a:latin typeface="Helvetica" panose="020B0604020202020204" pitchFamily="34" charset="0"/>
                  </a:rPr>
                  <a:t>Expected Access</a:t>
                </a:r>
              </a:p>
            </p:txBody>
          </p:sp>
          <p:sp>
            <p:nvSpPr>
              <p:cNvPr id="53330" name="Oval 38"/>
              <p:cNvSpPr>
                <a:spLocks noChangeArrowheads="1"/>
              </p:cNvSpPr>
              <p:nvPr/>
            </p:nvSpPr>
            <p:spPr bwMode="auto">
              <a:xfrm>
                <a:off x="3961" y="1363"/>
                <a:ext cx="571" cy="26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35000"/>
                  </a:spcBef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/>
                <a:r>
                  <a:rPr lang="en-US" altLang="en-US" sz="900" b="0" dirty="0">
                    <a:latin typeface="Helvetica" panose="020B0604020202020204" pitchFamily="34" charset="0"/>
                  </a:rPr>
                  <a:t>Prompt</a:t>
                </a:r>
                <a:br>
                  <a:rPr lang="en-US" altLang="en-US" sz="900" b="0" dirty="0">
                    <a:latin typeface="Helvetica" panose="020B0604020202020204" pitchFamily="34" charset="0"/>
                  </a:rPr>
                </a:br>
                <a:r>
                  <a:rPr lang="en-US" altLang="en-US" sz="900" b="0" dirty="0">
                    <a:latin typeface="Helvetica" panose="020B0604020202020204" pitchFamily="34" charset="0"/>
                  </a:rPr>
                  <a:t> &amp; Accurate Reporting</a:t>
                </a:r>
              </a:p>
            </p:txBody>
          </p:sp>
        </p:grpSp>
        <p:sp>
          <p:nvSpPr>
            <p:cNvPr id="53282" name="Rectangle 39"/>
            <p:cNvSpPr>
              <a:spLocks noChangeArrowheads="1"/>
            </p:cNvSpPr>
            <p:nvPr/>
          </p:nvSpPr>
          <p:spPr bwMode="auto">
            <a:xfrm>
              <a:off x="9386888" y="2109788"/>
              <a:ext cx="5969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r"/>
              <a:r>
                <a:rPr lang="en-US" altLang="en-US" sz="900" b="0" dirty="0">
                  <a:latin typeface="Helvetica" panose="020B0604020202020204" pitchFamily="34" charset="0"/>
                </a:rPr>
                <a:t>Patients</a:t>
              </a:r>
            </a:p>
          </p:txBody>
        </p:sp>
        <p:sp>
          <p:nvSpPr>
            <p:cNvPr id="53283" name="Rectangle 40"/>
            <p:cNvSpPr>
              <a:spLocks noChangeArrowheads="1"/>
            </p:cNvSpPr>
            <p:nvPr/>
          </p:nvSpPr>
          <p:spPr bwMode="auto">
            <a:xfrm>
              <a:off x="7772400" y="6343650"/>
              <a:ext cx="62865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r"/>
              <a:r>
                <a:rPr lang="en-US" altLang="en-US" sz="900" b="0" dirty="0">
                  <a:latin typeface="Helvetica" panose="020B0604020202020204" pitchFamily="34" charset="0"/>
                </a:rPr>
                <a:t>Outflows</a:t>
              </a:r>
            </a:p>
          </p:txBody>
        </p:sp>
        <p:sp>
          <p:nvSpPr>
            <p:cNvPr id="53284" name="Rectangle 41"/>
            <p:cNvSpPr>
              <a:spLocks noChangeArrowheads="1"/>
            </p:cNvSpPr>
            <p:nvPr/>
          </p:nvSpPr>
          <p:spPr bwMode="auto">
            <a:xfrm>
              <a:off x="4514850" y="6343650"/>
              <a:ext cx="53975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r"/>
              <a:r>
                <a:rPr lang="en-US" altLang="en-US" sz="900" b="0" dirty="0">
                  <a:latin typeface="Helvetica" panose="020B0604020202020204" pitchFamily="34" charset="0"/>
                </a:rPr>
                <a:t>Inflows</a:t>
              </a:r>
            </a:p>
          </p:txBody>
        </p:sp>
        <p:sp>
          <p:nvSpPr>
            <p:cNvPr id="53285" name="Arc 42"/>
            <p:cNvSpPr>
              <a:spLocks/>
            </p:cNvSpPr>
            <p:nvPr/>
          </p:nvSpPr>
          <p:spPr bwMode="auto">
            <a:xfrm flipH="1" flipV="1">
              <a:off x="8016875" y="6011864"/>
              <a:ext cx="439738" cy="363537"/>
            </a:xfrm>
            <a:custGeom>
              <a:avLst/>
              <a:gdLst>
                <a:gd name="T0" fmla="*/ 0 w 21600"/>
                <a:gd name="T1" fmla="*/ 0 h 21600"/>
                <a:gd name="T2" fmla="*/ 439738 w 21600"/>
                <a:gd name="T3" fmla="*/ 363537 h 21600"/>
                <a:gd name="T4" fmla="*/ 0 w 21600"/>
                <a:gd name="T5" fmla="*/ 36353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286" name="Arc 43"/>
            <p:cNvSpPr>
              <a:spLocks/>
            </p:cNvSpPr>
            <p:nvPr/>
          </p:nvSpPr>
          <p:spPr bwMode="auto">
            <a:xfrm flipV="1">
              <a:off x="4257675" y="5986464"/>
              <a:ext cx="439738" cy="363537"/>
            </a:xfrm>
            <a:custGeom>
              <a:avLst/>
              <a:gdLst>
                <a:gd name="T0" fmla="*/ 0 w 21600"/>
                <a:gd name="T1" fmla="*/ 0 h 21600"/>
                <a:gd name="T2" fmla="*/ 439738 w 21600"/>
                <a:gd name="T3" fmla="*/ 363537 h 21600"/>
                <a:gd name="T4" fmla="*/ 0 w 21600"/>
                <a:gd name="T5" fmla="*/ 36353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287" name="Arc 44"/>
            <p:cNvSpPr>
              <a:spLocks/>
            </p:cNvSpPr>
            <p:nvPr/>
          </p:nvSpPr>
          <p:spPr bwMode="auto">
            <a:xfrm flipH="1" flipV="1">
              <a:off x="4918075" y="6035675"/>
              <a:ext cx="439738" cy="363538"/>
            </a:xfrm>
            <a:custGeom>
              <a:avLst/>
              <a:gdLst>
                <a:gd name="T0" fmla="*/ 0 w 21600"/>
                <a:gd name="T1" fmla="*/ 0 h 21600"/>
                <a:gd name="T2" fmla="*/ 439738 w 21600"/>
                <a:gd name="T3" fmla="*/ 363538 h 21600"/>
                <a:gd name="T4" fmla="*/ 0 w 21600"/>
                <a:gd name="T5" fmla="*/ 363538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288" name="Oval 45"/>
            <p:cNvSpPr>
              <a:spLocks noChangeArrowheads="1"/>
            </p:cNvSpPr>
            <p:nvPr/>
          </p:nvSpPr>
          <p:spPr bwMode="auto">
            <a:xfrm>
              <a:off x="2576514" y="6191250"/>
              <a:ext cx="1787525" cy="3635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b="0" dirty="0">
                  <a:latin typeface="Helvetica" panose="020B0604020202020204" pitchFamily="34" charset="0"/>
                </a:rPr>
                <a:t>Grow Revenue from Patient Care</a:t>
              </a:r>
            </a:p>
          </p:txBody>
        </p:sp>
        <p:sp>
          <p:nvSpPr>
            <p:cNvPr id="53289" name="Oval 46"/>
            <p:cNvSpPr>
              <a:spLocks noChangeArrowheads="1"/>
            </p:cNvSpPr>
            <p:nvPr/>
          </p:nvSpPr>
          <p:spPr bwMode="auto">
            <a:xfrm>
              <a:off x="5119688" y="6191250"/>
              <a:ext cx="2552700" cy="3635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b="0" dirty="0">
                  <a:latin typeface="Helvetica" panose="020B0604020202020204" pitchFamily="34" charset="0"/>
                </a:rPr>
                <a:t>Optimize Foundation Contributions</a:t>
              </a:r>
            </a:p>
          </p:txBody>
        </p:sp>
        <p:sp>
          <p:nvSpPr>
            <p:cNvPr id="53290" name="Oval 47"/>
            <p:cNvSpPr>
              <a:spLocks noChangeArrowheads="1"/>
            </p:cNvSpPr>
            <p:nvPr/>
          </p:nvSpPr>
          <p:spPr bwMode="auto">
            <a:xfrm>
              <a:off x="8428039" y="6191250"/>
              <a:ext cx="1787525" cy="3635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b="0" dirty="0">
                  <a:latin typeface="Helvetica" panose="020B0604020202020204" pitchFamily="34" charset="0"/>
                </a:rPr>
                <a:t>Optimize Expenses</a:t>
              </a:r>
            </a:p>
          </p:txBody>
        </p:sp>
        <p:sp>
          <p:nvSpPr>
            <p:cNvPr id="53291" name="AutoShape 48"/>
            <p:cNvSpPr>
              <a:spLocks noChangeArrowheads="1"/>
            </p:cNvSpPr>
            <p:nvPr/>
          </p:nvSpPr>
          <p:spPr bwMode="auto">
            <a:xfrm>
              <a:off x="3482975" y="5403850"/>
              <a:ext cx="336550" cy="325438"/>
            </a:xfrm>
            <a:prstGeom prst="upArrow">
              <a:avLst>
                <a:gd name="adj1" fmla="val 50000"/>
                <a:gd name="adj2" fmla="val 51282"/>
              </a:avLst>
            </a:prstGeom>
            <a:solidFill>
              <a:schemeClr val="tx2"/>
            </a:solidFill>
            <a:ln w="12700">
              <a:solidFill>
                <a:schemeClr val="bg2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53292" name="AutoShape 49"/>
            <p:cNvSpPr>
              <a:spLocks noChangeArrowheads="1"/>
            </p:cNvSpPr>
            <p:nvPr/>
          </p:nvSpPr>
          <p:spPr bwMode="auto">
            <a:xfrm>
              <a:off x="8847138" y="5403850"/>
              <a:ext cx="336550" cy="325438"/>
            </a:xfrm>
            <a:prstGeom prst="upArrow">
              <a:avLst>
                <a:gd name="adj1" fmla="val 50000"/>
                <a:gd name="adj2" fmla="val 51282"/>
              </a:avLst>
            </a:prstGeom>
            <a:solidFill>
              <a:schemeClr val="tx2"/>
            </a:solidFill>
            <a:ln w="12700">
              <a:solidFill>
                <a:schemeClr val="bg2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53293" name="AutoShape 50"/>
            <p:cNvSpPr>
              <a:spLocks noChangeArrowheads="1"/>
            </p:cNvSpPr>
            <p:nvPr/>
          </p:nvSpPr>
          <p:spPr bwMode="auto">
            <a:xfrm>
              <a:off x="3482975" y="4575175"/>
              <a:ext cx="336550" cy="325438"/>
            </a:xfrm>
            <a:prstGeom prst="upArrow">
              <a:avLst>
                <a:gd name="adj1" fmla="val 50000"/>
                <a:gd name="adj2" fmla="val 51282"/>
              </a:avLst>
            </a:prstGeom>
            <a:solidFill>
              <a:schemeClr val="tx2"/>
            </a:solidFill>
            <a:ln w="12700">
              <a:solidFill>
                <a:schemeClr val="bg2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53294" name="AutoShape 51"/>
            <p:cNvSpPr>
              <a:spLocks noChangeArrowheads="1"/>
            </p:cNvSpPr>
            <p:nvPr/>
          </p:nvSpPr>
          <p:spPr bwMode="auto">
            <a:xfrm>
              <a:off x="8847138" y="4575175"/>
              <a:ext cx="336550" cy="325438"/>
            </a:xfrm>
            <a:prstGeom prst="upArrow">
              <a:avLst>
                <a:gd name="adj1" fmla="val 50000"/>
                <a:gd name="adj2" fmla="val 51282"/>
              </a:avLst>
            </a:prstGeom>
            <a:solidFill>
              <a:schemeClr val="tx2"/>
            </a:solidFill>
            <a:ln w="12700">
              <a:solidFill>
                <a:schemeClr val="bg2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53295" name="AutoShape 52"/>
            <p:cNvSpPr>
              <a:spLocks noChangeArrowheads="1"/>
            </p:cNvSpPr>
            <p:nvPr/>
          </p:nvSpPr>
          <p:spPr bwMode="auto">
            <a:xfrm>
              <a:off x="3482975" y="2720975"/>
              <a:ext cx="336550" cy="325438"/>
            </a:xfrm>
            <a:prstGeom prst="upArrow">
              <a:avLst>
                <a:gd name="adj1" fmla="val 50000"/>
                <a:gd name="adj2" fmla="val 51282"/>
              </a:avLst>
            </a:prstGeom>
            <a:solidFill>
              <a:schemeClr val="tx2"/>
            </a:solidFill>
            <a:ln w="12700">
              <a:solidFill>
                <a:schemeClr val="bg2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53296" name="AutoShape 53"/>
            <p:cNvSpPr>
              <a:spLocks noChangeArrowheads="1"/>
            </p:cNvSpPr>
            <p:nvPr/>
          </p:nvSpPr>
          <p:spPr bwMode="auto">
            <a:xfrm>
              <a:off x="8847138" y="2720975"/>
              <a:ext cx="336550" cy="325438"/>
            </a:xfrm>
            <a:prstGeom prst="upArrow">
              <a:avLst>
                <a:gd name="adj1" fmla="val 50000"/>
                <a:gd name="adj2" fmla="val 51282"/>
              </a:avLst>
            </a:prstGeom>
            <a:solidFill>
              <a:schemeClr val="tx2"/>
            </a:solidFill>
            <a:ln w="12700">
              <a:solidFill>
                <a:schemeClr val="bg2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53297" name="Arc 54"/>
            <p:cNvSpPr>
              <a:spLocks/>
            </p:cNvSpPr>
            <p:nvPr/>
          </p:nvSpPr>
          <p:spPr bwMode="auto">
            <a:xfrm flipH="1">
              <a:off x="2279651" y="1565275"/>
              <a:ext cx="803275" cy="4394200"/>
            </a:xfrm>
            <a:custGeom>
              <a:avLst/>
              <a:gdLst>
                <a:gd name="T0" fmla="*/ 472333 w 21600"/>
                <a:gd name="T1" fmla="*/ 0 h 35460"/>
                <a:gd name="T2" fmla="*/ 444590 w 21600"/>
                <a:gd name="T3" fmla="*/ 4394200 h 35460"/>
                <a:gd name="T4" fmla="*/ 0 w 21600"/>
                <a:gd name="T5" fmla="*/ 2165005 h 354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5460" fill="none" extrusionOk="0">
                  <a:moveTo>
                    <a:pt x="12701" y="-1"/>
                  </a:moveTo>
                  <a:cubicBezTo>
                    <a:pt x="18291" y="4064"/>
                    <a:pt x="21600" y="10558"/>
                    <a:pt x="21600" y="17471"/>
                  </a:cubicBezTo>
                  <a:cubicBezTo>
                    <a:pt x="21600" y="24704"/>
                    <a:pt x="17979" y="31457"/>
                    <a:pt x="11955" y="35460"/>
                  </a:cubicBezTo>
                </a:path>
                <a:path w="21600" h="35460" stroke="0" extrusionOk="0">
                  <a:moveTo>
                    <a:pt x="12701" y="-1"/>
                  </a:moveTo>
                  <a:cubicBezTo>
                    <a:pt x="18291" y="4064"/>
                    <a:pt x="21600" y="10558"/>
                    <a:pt x="21600" y="17471"/>
                  </a:cubicBezTo>
                  <a:cubicBezTo>
                    <a:pt x="21600" y="24704"/>
                    <a:pt x="17979" y="31457"/>
                    <a:pt x="11955" y="35460"/>
                  </a:cubicBezTo>
                  <a:lnTo>
                    <a:pt x="0" y="17471"/>
                  </a:lnTo>
                  <a:lnTo>
                    <a:pt x="12701" y="-1"/>
                  </a:lnTo>
                  <a:close/>
                </a:path>
              </a:pathLst>
            </a:custGeom>
            <a:noFill/>
            <a:ln w="5715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298" name="Arc 55"/>
            <p:cNvSpPr>
              <a:spLocks/>
            </p:cNvSpPr>
            <p:nvPr/>
          </p:nvSpPr>
          <p:spPr bwMode="auto">
            <a:xfrm>
              <a:off x="9734551" y="1565275"/>
              <a:ext cx="803275" cy="4394200"/>
            </a:xfrm>
            <a:custGeom>
              <a:avLst/>
              <a:gdLst>
                <a:gd name="T0" fmla="*/ 472333 w 21600"/>
                <a:gd name="T1" fmla="*/ 0 h 35460"/>
                <a:gd name="T2" fmla="*/ 444590 w 21600"/>
                <a:gd name="T3" fmla="*/ 4394200 h 35460"/>
                <a:gd name="T4" fmla="*/ 0 w 21600"/>
                <a:gd name="T5" fmla="*/ 2165005 h 354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5460" fill="none" extrusionOk="0">
                  <a:moveTo>
                    <a:pt x="12701" y="-1"/>
                  </a:moveTo>
                  <a:cubicBezTo>
                    <a:pt x="18291" y="4064"/>
                    <a:pt x="21600" y="10558"/>
                    <a:pt x="21600" y="17471"/>
                  </a:cubicBezTo>
                  <a:cubicBezTo>
                    <a:pt x="21600" y="24704"/>
                    <a:pt x="17979" y="31457"/>
                    <a:pt x="11955" y="35460"/>
                  </a:cubicBezTo>
                </a:path>
                <a:path w="21600" h="35460" stroke="0" extrusionOk="0">
                  <a:moveTo>
                    <a:pt x="12701" y="-1"/>
                  </a:moveTo>
                  <a:cubicBezTo>
                    <a:pt x="18291" y="4064"/>
                    <a:pt x="21600" y="10558"/>
                    <a:pt x="21600" y="17471"/>
                  </a:cubicBezTo>
                  <a:cubicBezTo>
                    <a:pt x="21600" y="24704"/>
                    <a:pt x="17979" y="31457"/>
                    <a:pt x="11955" y="35460"/>
                  </a:cubicBezTo>
                  <a:lnTo>
                    <a:pt x="0" y="17471"/>
                  </a:lnTo>
                  <a:lnTo>
                    <a:pt x="12701" y="-1"/>
                  </a:lnTo>
                  <a:close/>
                </a:path>
              </a:pathLst>
            </a:custGeom>
            <a:noFill/>
            <a:ln w="5715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299" name="Oval 56"/>
            <p:cNvSpPr>
              <a:spLocks noChangeArrowheads="1"/>
            </p:cNvSpPr>
            <p:nvPr/>
          </p:nvSpPr>
          <p:spPr bwMode="auto">
            <a:xfrm>
              <a:off x="2474914" y="3529014"/>
              <a:ext cx="923925" cy="3460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600" b="0" dirty="0">
                  <a:latin typeface="Helvetica" panose="020B0604020202020204" pitchFamily="34" charset="0"/>
                </a:rPr>
                <a:t>Become highly focused in our growth</a:t>
              </a:r>
            </a:p>
          </p:txBody>
        </p:sp>
        <p:sp>
          <p:nvSpPr>
            <p:cNvPr id="53300" name="Arc 57"/>
            <p:cNvSpPr>
              <a:spLocks/>
            </p:cNvSpPr>
            <p:nvPr/>
          </p:nvSpPr>
          <p:spPr bwMode="auto">
            <a:xfrm flipH="1" flipV="1">
              <a:off x="2513014" y="3767138"/>
              <a:ext cx="134937" cy="228600"/>
            </a:xfrm>
            <a:custGeom>
              <a:avLst/>
              <a:gdLst>
                <a:gd name="T0" fmla="*/ 0 w 21600"/>
                <a:gd name="T1" fmla="*/ 0 h 21600"/>
                <a:gd name="T2" fmla="*/ 134937 w 21600"/>
                <a:gd name="T3" fmla="*/ 228600 h 21600"/>
                <a:gd name="T4" fmla="*/ 0 w 21600"/>
                <a:gd name="T5" fmla="*/ 228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301" name="Arc 58"/>
            <p:cNvSpPr>
              <a:spLocks/>
            </p:cNvSpPr>
            <p:nvPr/>
          </p:nvSpPr>
          <p:spPr bwMode="auto">
            <a:xfrm flipH="1" flipV="1">
              <a:off x="2513014" y="4156075"/>
              <a:ext cx="134937" cy="228600"/>
            </a:xfrm>
            <a:custGeom>
              <a:avLst/>
              <a:gdLst>
                <a:gd name="T0" fmla="*/ 0 w 21600"/>
                <a:gd name="T1" fmla="*/ 0 h 21600"/>
                <a:gd name="T2" fmla="*/ 134937 w 21600"/>
                <a:gd name="T3" fmla="*/ 228600 h 21600"/>
                <a:gd name="T4" fmla="*/ 0 w 21600"/>
                <a:gd name="T5" fmla="*/ 228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302" name="Oval 59"/>
            <p:cNvSpPr>
              <a:spLocks noChangeArrowheads="1"/>
            </p:cNvSpPr>
            <p:nvPr/>
          </p:nvSpPr>
          <p:spPr bwMode="auto">
            <a:xfrm>
              <a:off x="2474914" y="3913189"/>
              <a:ext cx="923925" cy="3460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600" b="0" dirty="0">
                  <a:latin typeface="Helvetica" panose="020B0604020202020204" pitchFamily="34" charset="0"/>
                </a:rPr>
                <a:t>Manage limited resources across XYZ</a:t>
              </a:r>
            </a:p>
          </p:txBody>
        </p:sp>
        <p:sp>
          <p:nvSpPr>
            <p:cNvPr id="53303" name="Oval 60"/>
            <p:cNvSpPr>
              <a:spLocks noChangeArrowheads="1"/>
            </p:cNvSpPr>
            <p:nvPr/>
          </p:nvSpPr>
          <p:spPr bwMode="auto">
            <a:xfrm>
              <a:off x="2474914" y="4297364"/>
              <a:ext cx="923925" cy="3460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600" b="0" dirty="0">
                  <a:latin typeface="Helvetica" panose="020B0604020202020204" pitchFamily="34" charset="0"/>
                </a:rPr>
                <a:t>Ensure integration of info. &amp; infrastructure</a:t>
              </a:r>
            </a:p>
          </p:txBody>
        </p:sp>
        <p:sp>
          <p:nvSpPr>
            <p:cNvPr id="53304" name="Oval 61"/>
            <p:cNvSpPr>
              <a:spLocks noChangeArrowheads="1"/>
            </p:cNvSpPr>
            <p:nvPr/>
          </p:nvSpPr>
          <p:spPr bwMode="auto">
            <a:xfrm>
              <a:off x="3821114" y="3529014"/>
              <a:ext cx="1025525" cy="5492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600" b="0" dirty="0">
                  <a:latin typeface="Helvetica" panose="020B0604020202020204" pitchFamily="34" charset="0"/>
                </a:rPr>
                <a:t>Define &amp; utilize processes to project the most likely practice of the future</a:t>
              </a:r>
            </a:p>
          </p:txBody>
        </p:sp>
        <p:sp>
          <p:nvSpPr>
            <p:cNvPr id="53305" name="Arc 62"/>
            <p:cNvSpPr>
              <a:spLocks/>
            </p:cNvSpPr>
            <p:nvPr/>
          </p:nvSpPr>
          <p:spPr bwMode="auto">
            <a:xfrm flipH="1" flipV="1">
              <a:off x="3910014" y="3951288"/>
              <a:ext cx="134937" cy="228600"/>
            </a:xfrm>
            <a:custGeom>
              <a:avLst/>
              <a:gdLst>
                <a:gd name="T0" fmla="*/ 0 w 21600"/>
                <a:gd name="T1" fmla="*/ 0 h 21600"/>
                <a:gd name="T2" fmla="*/ 134937 w 21600"/>
                <a:gd name="T3" fmla="*/ 228600 h 21600"/>
                <a:gd name="T4" fmla="*/ 0 w 21600"/>
                <a:gd name="T5" fmla="*/ 228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306" name="Oval 63"/>
            <p:cNvSpPr>
              <a:spLocks noChangeArrowheads="1"/>
            </p:cNvSpPr>
            <p:nvPr/>
          </p:nvSpPr>
          <p:spPr bwMode="auto">
            <a:xfrm>
              <a:off x="3821114" y="4108451"/>
              <a:ext cx="1025525" cy="5492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600" b="0" dirty="0">
                  <a:latin typeface="Helvetica" panose="020B0604020202020204" pitchFamily="34" charset="0"/>
                </a:rPr>
                <a:t>Evolve &amp; manage to an effective strategy / planning process (link planning w/ execution)</a:t>
              </a:r>
            </a:p>
          </p:txBody>
        </p:sp>
        <p:sp>
          <p:nvSpPr>
            <p:cNvPr id="53307" name="Oval 64"/>
            <p:cNvSpPr>
              <a:spLocks noChangeArrowheads="1"/>
            </p:cNvSpPr>
            <p:nvPr/>
          </p:nvSpPr>
          <p:spPr bwMode="auto">
            <a:xfrm>
              <a:off x="5124451" y="3529013"/>
              <a:ext cx="1127125" cy="3794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500" b="0" dirty="0">
                  <a:latin typeface="Helvetica" panose="020B0604020202020204" pitchFamily="34" charset="0"/>
                </a:rPr>
                <a:t>Develop processes to recognize, foster, and communicate scholarship and innovation for all staff</a:t>
              </a:r>
            </a:p>
          </p:txBody>
        </p:sp>
        <p:sp>
          <p:nvSpPr>
            <p:cNvPr id="53308" name="Arc 65"/>
            <p:cNvSpPr>
              <a:spLocks/>
            </p:cNvSpPr>
            <p:nvPr/>
          </p:nvSpPr>
          <p:spPr bwMode="auto">
            <a:xfrm flipH="1" flipV="1">
              <a:off x="5164139" y="3800475"/>
              <a:ext cx="134937" cy="228600"/>
            </a:xfrm>
            <a:custGeom>
              <a:avLst/>
              <a:gdLst>
                <a:gd name="T0" fmla="*/ 0 w 21600"/>
                <a:gd name="T1" fmla="*/ 0 h 21600"/>
                <a:gd name="T2" fmla="*/ 134937 w 21600"/>
                <a:gd name="T3" fmla="*/ 228600 h 21600"/>
                <a:gd name="T4" fmla="*/ 0 w 21600"/>
                <a:gd name="T5" fmla="*/ 228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309" name="Arc 66"/>
            <p:cNvSpPr>
              <a:spLocks/>
            </p:cNvSpPr>
            <p:nvPr/>
          </p:nvSpPr>
          <p:spPr bwMode="auto">
            <a:xfrm flipH="1" flipV="1">
              <a:off x="5195889" y="4156075"/>
              <a:ext cx="134937" cy="228600"/>
            </a:xfrm>
            <a:custGeom>
              <a:avLst/>
              <a:gdLst>
                <a:gd name="T0" fmla="*/ 0 w 21600"/>
                <a:gd name="T1" fmla="*/ 0 h 21600"/>
                <a:gd name="T2" fmla="*/ 134937 w 21600"/>
                <a:gd name="T3" fmla="*/ 228600 h 21600"/>
                <a:gd name="T4" fmla="*/ 0 w 21600"/>
                <a:gd name="T5" fmla="*/ 228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310" name="Oval 67"/>
            <p:cNvSpPr>
              <a:spLocks noChangeArrowheads="1"/>
            </p:cNvSpPr>
            <p:nvPr/>
          </p:nvSpPr>
          <p:spPr bwMode="auto">
            <a:xfrm>
              <a:off x="5124451" y="3979864"/>
              <a:ext cx="1127125" cy="2444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500" b="0" dirty="0">
                  <a:latin typeface="Helvetica" panose="020B0604020202020204" pitchFamily="34" charset="0"/>
                </a:rPr>
                <a:t>Introduce new “products” and teaching methods</a:t>
              </a:r>
            </a:p>
          </p:txBody>
        </p:sp>
        <p:sp>
          <p:nvSpPr>
            <p:cNvPr id="53311" name="Oval 68"/>
            <p:cNvSpPr>
              <a:spLocks noChangeArrowheads="1"/>
            </p:cNvSpPr>
            <p:nvPr/>
          </p:nvSpPr>
          <p:spPr bwMode="auto">
            <a:xfrm>
              <a:off x="5124451" y="4297364"/>
              <a:ext cx="1127125" cy="3460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500" b="0" dirty="0">
                  <a:latin typeface="Helvetica" panose="020B0604020202020204" pitchFamily="34" charset="0"/>
                </a:rPr>
                <a:t>Expand the scope of innovation, empower innovation, &amp; communicate best practices</a:t>
              </a:r>
            </a:p>
          </p:txBody>
        </p:sp>
        <p:sp>
          <p:nvSpPr>
            <p:cNvPr id="53312" name="Oval 69"/>
            <p:cNvSpPr>
              <a:spLocks noChangeArrowheads="1"/>
            </p:cNvSpPr>
            <p:nvPr/>
          </p:nvSpPr>
          <p:spPr bwMode="auto">
            <a:xfrm>
              <a:off x="6621464" y="3529014"/>
              <a:ext cx="1025525" cy="3460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600" b="0" dirty="0">
                  <a:latin typeface="Helvetica" panose="020B0604020202020204" pitchFamily="34" charset="0"/>
                </a:rPr>
                <a:t>Continue to support the communities in which we work</a:t>
              </a:r>
            </a:p>
          </p:txBody>
        </p:sp>
        <p:sp>
          <p:nvSpPr>
            <p:cNvPr id="53313" name="Arc 70"/>
            <p:cNvSpPr>
              <a:spLocks/>
            </p:cNvSpPr>
            <p:nvPr/>
          </p:nvSpPr>
          <p:spPr bwMode="auto">
            <a:xfrm flipV="1">
              <a:off x="7426325" y="3790951"/>
              <a:ext cx="160338" cy="576263"/>
            </a:xfrm>
            <a:custGeom>
              <a:avLst/>
              <a:gdLst>
                <a:gd name="T0" fmla="*/ 0 w 21600"/>
                <a:gd name="T1" fmla="*/ 0 h 21600"/>
                <a:gd name="T2" fmla="*/ 160338 w 21600"/>
                <a:gd name="T3" fmla="*/ 576263 h 21600"/>
                <a:gd name="T4" fmla="*/ 0 w 21600"/>
                <a:gd name="T5" fmla="*/ 57626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314" name="Arc 71"/>
            <p:cNvSpPr>
              <a:spLocks/>
            </p:cNvSpPr>
            <p:nvPr/>
          </p:nvSpPr>
          <p:spPr bwMode="auto">
            <a:xfrm flipH="1" flipV="1">
              <a:off x="6573839" y="4156075"/>
              <a:ext cx="134937" cy="228600"/>
            </a:xfrm>
            <a:custGeom>
              <a:avLst/>
              <a:gdLst>
                <a:gd name="T0" fmla="*/ 0 w 21600"/>
                <a:gd name="T1" fmla="*/ 0 h 21600"/>
                <a:gd name="T2" fmla="*/ 134937 w 21600"/>
                <a:gd name="T3" fmla="*/ 228600 h 21600"/>
                <a:gd name="T4" fmla="*/ 0 w 21600"/>
                <a:gd name="T5" fmla="*/ 228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315" name="Oval 72"/>
            <p:cNvSpPr>
              <a:spLocks noChangeArrowheads="1"/>
            </p:cNvSpPr>
            <p:nvPr/>
          </p:nvSpPr>
          <p:spPr bwMode="auto">
            <a:xfrm>
              <a:off x="6480176" y="3913189"/>
              <a:ext cx="1025525" cy="3460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600" b="0" dirty="0">
                  <a:latin typeface="Helvetica" panose="020B0604020202020204" pitchFamily="34" charset="0"/>
                </a:rPr>
                <a:t>Involve all our staffs in meeting satisfaction goals</a:t>
              </a:r>
            </a:p>
          </p:txBody>
        </p:sp>
        <p:sp>
          <p:nvSpPr>
            <p:cNvPr id="53316" name="Oval 73"/>
            <p:cNvSpPr>
              <a:spLocks noChangeArrowheads="1"/>
            </p:cNvSpPr>
            <p:nvPr/>
          </p:nvSpPr>
          <p:spPr bwMode="auto">
            <a:xfrm>
              <a:off x="6621464" y="4297364"/>
              <a:ext cx="1025525" cy="3460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600" b="0" dirty="0">
                  <a:latin typeface="Helvetica" panose="020B0604020202020204" pitchFamily="34" charset="0"/>
                </a:rPr>
                <a:t>Determine </a:t>
              </a:r>
              <a:br>
                <a:rPr lang="en-US" altLang="en-US" sz="600" b="0" dirty="0">
                  <a:latin typeface="Helvetica" panose="020B0604020202020204" pitchFamily="34" charset="0"/>
                </a:rPr>
              </a:br>
              <a:r>
                <a:rPr lang="en-US" altLang="en-US" sz="600" b="0" dirty="0">
                  <a:latin typeface="Helvetica" panose="020B0604020202020204" pitchFamily="34" charset="0"/>
                </a:rPr>
                <a:t>key satisfiers and measure against them</a:t>
              </a:r>
            </a:p>
          </p:txBody>
        </p:sp>
        <p:sp>
          <p:nvSpPr>
            <p:cNvPr id="53317" name="Oval 74"/>
            <p:cNvSpPr>
              <a:spLocks noChangeArrowheads="1"/>
            </p:cNvSpPr>
            <p:nvPr/>
          </p:nvSpPr>
          <p:spPr bwMode="auto">
            <a:xfrm>
              <a:off x="7894639" y="3529014"/>
              <a:ext cx="1025525" cy="5492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600" b="0" dirty="0">
                  <a:latin typeface="Helvetica" panose="020B0604020202020204" pitchFamily="34" charset="0"/>
                </a:rPr>
                <a:t>Achieve consistent high quality outcomes regardless of site (replicate best practices)</a:t>
              </a:r>
            </a:p>
          </p:txBody>
        </p:sp>
        <p:sp>
          <p:nvSpPr>
            <p:cNvPr id="53318" name="Arc 75"/>
            <p:cNvSpPr>
              <a:spLocks/>
            </p:cNvSpPr>
            <p:nvPr/>
          </p:nvSpPr>
          <p:spPr bwMode="auto">
            <a:xfrm flipH="1" flipV="1">
              <a:off x="7991475" y="3967163"/>
              <a:ext cx="134938" cy="228600"/>
            </a:xfrm>
            <a:custGeom>
              <a:avLst/>
              <a:gdLst>
                <a:gd name="T0" fmla="*/ 0 w 21600"/>
                <a:gd name="T1" fmla="*/ 0 h 21600"/>
                <a:gd name="T2" fmla="*/ 134938 w 21600"/>
                <a:gd name="T3" fmla="*/ 228600 h 21600"/>
                <a:gd name="T4" fmla="*/ 0 w 21600"/>
                <a:gd name="T5" fmla="*/ 228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319" name="Oval 76"/>
            <p:cNvSpPr>
              <a:spLocks noChangeArrowheads="1"/>
            </p:cNvSpPr>
            <p:nvPr/>
          </p:nvSpPr>
          <p:spPr bwMode="auto">
            <a:xfrm>
              <a:off x="7894639" y="4159251"/>
              <a:ext cx="1025525" cy="4476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600" b="0" dirty="0">
                  <a:latin typeface="Helvetica" panose="020B0604020202020204" pitchFamily="34" charset="0"/>
                </a:rPr>
                <a:t>Develop tools &amp; processes for outcomes analysis</a:t>
              </a:r>
            </a:p>
          </p:txBody>
        </p:sp>
        <p:sp>
          <p:nvSpPr>
            <p:cNvPr id="53320" name="Oval 77"/>
            <p:cNvSpPr>
              <a:spLocks noChangeArrowheads="1"/>
            </p:cNvSpPr>
            <p:nvPr/>
          </p:nvSpPr>
          <p:spPr bwMode="auto">
            <a:xfrm>
              <a:off x="9307513" y="3487738"/>
              <a:ext cx="1066800" cy="3873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600" b="0" dirty="0">
                  <a:latin typeface="Helvetica" panose="020B0604020202020204" pitchFamily="34" charset="0"/>
                </a:rPr>
                <a:t>Monitor </a:t>
              </a:r>
              <a:br>
                <a:rPr lang="en-US" altLang="en-US" sz="600" b="0" dirty="0">
                  <a:latin typeface="Helvetica" panose="020B0604020202020204" pitchFamily="34" charset="0"/>
                </a:rPr>
              </a:br>
              <a:r>
                <a:rPr lang="en-US" altLang="en-US" sz="600" b="0" dirty="0">
                  <a:latin typeface="Helvetica" panose="020B0604020202020204" pitchFamily="34" charset="0"/>
                </a:rPr>
                <a:t>efficiency through use</a:t>
              </a:r>
              <a:br>
                <a:rPr lang="en-US" altLang="en-US" sz="600" b="0" dirty="0">
                  <a:latin typeface="Helvetica" panose="020B0604020202020204" pitchFamily="34" charset="0"/>
                </a:rPr>
              </a:br>
              <a:r>
                <a:rPr lang="en-US" altLang="en-US" sz="600" b="0" dirty="0">
                  <a:latin typeface="Helvetica" panose="020B0604020202020204" pitchFamily="34" charset="0"/>
                </a:rPr>
                <a:t> of management tools (system &amp; data)</a:t>
              </a:r>
            </a:p>
          </p:txBody>
        </p:sp>
        <p:sp>
          <p:nvSpPr>
            <p:cNvPr id="53321" name="Arc 78"/>
            <p:cNvSpPr>
              <a:spLocks/>
            </p:cNvSpPr>
            <p:nvPr/>
          </p:nvSpPr>
          <p:spPr bwMode="auto">
            <a:xfrm flipV="1">
              <a:off x="10177463" y="3756025"/>
              <a:ext cx="177800" cy="611188"/>
            </a:xfrm>
            <a:custGeom>
              <a:avLst/>
              <a:gdLst>
                <a:gd name="T0" fmla="*/ 0 w 21600"/>
                <a:gd name="T1" fmla="*/ 0 h 21600"/>
                <a:gd name="T2" fmla="*/ 177800 w 21600"/>
                <a:gd name="T3" fmla="*/ 611188 h 21600"/>
                <a:gd name="T4" fmla="*/ 0 w 21600"/>
                <a:gd name="T5" fmla="*/ 611188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322" name="Arc 79"/>
            <p:cNvSpPr>
              <a:spLocks/>
            </p:cNvSpPr>
            <p:nvPr/>
          </p:nvSpPr>
          <p:spPr bwMode="auto">
            <a:xfrm flipH="1" flipV="1">
              <a:off x="9317039" y="3783013"/>
              <a:ext cx="134937" cy="228600"/>
            </a:xfrm>
            <a:custGeom>
              <a:avLst/>
              <a:gdLst>
                <a:gd name="T0" fmla="*/ 0 w 21600"/>
                <a:gd name="T1" fmla="*/ 0 h 21600"/>
                <a:gd name="T2" fmla="*/ 134937 w 21600"/>
                <a:gd name="T3" fmla="*/ 228600 h 21600"/>
                <a:gd name="T4" fmla="*/ 0 w 21600"/>
                <a:gd name="T5" fmla="*/ 228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323" name="Oval 80"/>
            <p:cNvSpPr>
              <a:spLocks noChangeArrowheads="1"/>
            </p:cNvSpPr>
            <p:nvPr/>
          </p:nvSpPr>
          <p:spPr bwMode="auto">
            <a:xfrm>
              <a:off x="9240839" y="3978276"/>
              <a:ext cx="1025525" cy="3460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600" b="0" dirty="0">
                  <a:latin typeface="Helvetica" panose="020B0604020202020204" pitchFamily="34" charset="0"/>
                </a:rPr>
                <a:t>Enhance efficiency and effectiveness in all XYZ processes</a:t>
              </a:r>
            </a:p>
          </p:txBody>
        </p:sp>
        <p:sp>
          <p:nvSpPr>
            <p:cNvPr id="53324" name="Oval 81"/>
            <p:cNvSpPr>
              <a:spLocks noChangeArrowheads="1"/>
            </p:cNvSpPr>
            <p:nvPr/>
          </p:nvSpPr>
          <p:spPr bwMode="auto">
            <a:xfrm>
              <a:off x="9712326" y="4338638"/>
              <a:ext cx="703263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5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600" b="0" dirty="0">
                  <a:latin typeface="Helvetica" panose="020B0604020202020204" pitchFamily="34" charset="0"/>
                </a:rPr>
                <a:t>Increase clinical productivity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6</a:t>
            </a:fld>
            <a:endParaRPr lang="en-US" dirty="0"/>
          </a:p>
        </p:txBody>
      </p:sp>
      <p:sp>
        <p:nvSpPr>
          <p:cNvPr id="85" name="Footer Placeholder 1">
            <a:extLst>
              <a:ext uri="{FF2B5EF4-FFF2-40B4-BE49-F238E27FC236}">
                <a16:creationId xmlns:a16="http://schemas.microsoft.com/office/drawing/2014/main" id="{14CBB3AE-16DD-4B94-94D0-2439AE8B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66027"/>
            <a:ext cx="4114800" cy="365125"/>
          </a:xfrm>
        </p:spPr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92986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en-US" dirty="0"/>
              <a:t>Clinic Department of Nursing Strategy Map</a:t>
            </a:r>
            <a:endParaRPr lang="en-US" dirty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0" y="1003252"/>
            <a:ext cx="9144000" cy="5261022"/>
            <a:chOff x="1524000" y="446088"/>
            <a:chExt cx="9144000" cy="5854700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981200" y="446088"/>
              <a:ext cx="8231188" cy="2286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To provide the best nursing care in the world</a:t>
              </a: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743201" y="1006475"/>
              <a:ext cx="7192963" cy="6477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7799028" y="956863"/>
              <a:ext cx="2143485" cy="272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15" tIns="45707" rIns="91415" bIns="45707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Post Hospital Care Agencies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622550" y="1177925"/>
              <a:ext cx="7194550" cy="6477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7761611" y="1126725"/>
              <a:ext cx="2072953" cy="272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15" tIns="45707" rIns="91415" bIns="45707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Physician/Health Care Team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501901" y="1349375"/>
              <a:ext cx="7192963" cy="649288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 rot="16164644">
              <a:off x="5994386" y="1327945"/>
              <a:ext cx="200055" cy="169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300" dirty="0">
                  <a:latin typeface="Helvetica" panose="020B0604020202020204" pitchFamily="34" charset="0"/>
                </a:rPr>
                <a:t>Internal Processes:</a:t>
              </a: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524000" y="77311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1524000" y="2082800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8543761" y="1315637"/>
              <a:ext cx="1138403" cy="272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15" tIns="45707" rIns="91415" bIns="45707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Patient/Family</a:t>
              </a: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2947989" y="1981200"/>
              <a:ext cx="339725" cy="323850"/>
            </a:xfrm>
            <a:prstGeom prst="upArrow">
              <a:avLst>
                <a:gd name="adj1" fmla="val 50000"/>
                <a:gd name="adj2" fmla="val 5128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>
              <a:off x="8839200" y="1981200"/>
              <a:ext cx="336550" cy="323850"/>
            </a:xfrm>
            <a:prstGeom prst="upArrow">
              <a:avLst>
                <a:gd name="adj1" fmla="val 50000"/>
                <a:gd name="adj2" fmla="val 5128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3667125" y="448279"/>
              <a:ext cx="673100" cy="2226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Vision</a:t>
              </a:r>
              <a:r>
                <a:rPr lang="en-US" altLang="en-US" sz="1300" dirty="0">
                  <a:solidFill>
                    <a:schemeClr val="bg2">
                      <a:lumMod val="10000"/>
                    </a:schemeClr>
                  </a:solidFill>
                  <a:latin typeface="Helvetica" panose="020B0604020202020204" pitchFamily="34" charset="0"/>
                </a:rPr>
                <a:t>:</a:t>
              </a:r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>
              <a:off x="8834438" y="674689"/>
              <a:ext cx="336550" cy="327025"/>
            </a:xfrm>
            <a:prstGeom prst="upArrow">
              <a:avLst>
                <a:gd name="adj1" fmla="val 50000"/>
                <a:gd name="adj2" fmla="val 5128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2947989" y="674689"/>
              <a:ext cx="339725" cy="327025"/>
            </a:xfrm>
            <a:prstGeom prst="upArrow">
              <a:avLst>
                <a:gd name="adj1" fmla="val 50000"/>
                <a:gd name="adj2" fmla="val 5128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5191765" y="759490"/>
              <a:ext cx="1810061" cy="292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15" tIns="45707" rIns="91415" bIns="45707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300" dirty="0">
                  <a:latin typeface="Helvetica" panose="020B0604020202020204" pitchFamily="34" charset="0"/>
                </a:rPr>
                <a:t>Patients/Customers:</a:t>
              </a:r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5267741" y="1435100"/>
              <a:ext cx="1649316" cy="52110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800" dirty="0">
                  <a:latin typeface="Helvetica" panose="020B0604020202020204" pitchFamily="34" charset="0"/>
                </a:rPr>
                <a:t>Promote positive reputation &amp; image of nursing</a:t>
              </a:r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7020340" y="1435100"/>
              <a:ext cx="1651000" cy="52110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dirty="0">
                  <a:latin typeface="Helvetica" panose="020B0604020202020204" pitchFamily="34" charset="0"/>
                </a:rPr>
                <a:t>Foster satisfying relationships</a:t>
              </a:r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3515141" y="1435100"/>
              <a:ext cx="1649316" cy="52110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dirty="0">
                  <a:latin typeface="Helvetica" panose="020B0604020202020204" pitchFamily="34" charset="0"/>
                </a:rPr>
                <a:t>Achieve</a:t>
              </a:r>
              <a:br>
                <a:rPr lang="en-US" altLang="en-US" sz="900" dirty="0">
                  <a:latin typeface="Helvetica" panose="020B0604020202020204" pitchFamily="34" charset="0"/>
                </a:rPr>
              </a:br>
              <a:r>
                <a:rPr lang="en-US" altLang="en-US" sz="900" dirty="0">
                  <a:latin typeface="Helvetica" panose="020B0604020202020204" pitchFamily="34" charset="0"/>
                </a:rPr>
                <a:t>best possible outcomes</a:t>
              </a: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1944688" y="5311775"/>
              <a:ext cx="8304212" cy="6477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1752601" y="2263776"/>
              <a:ext cx="1325563" cy="270827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Growth &amp; Integration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(Goal 1)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8915400" y="2263775"/>
              <a:ext cx="1493838" cy="270033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Strategy Planning / Positioning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(Goal 6)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4908550" y="2263775"/>
              <a:ext cx="1341438" cy="270033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Innovation &amp; Scholarship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(Goal 3)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 altLang="en-US" sz="1100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6319838" y="2263775"/>
              <a:ext cx="1192212" cy="270033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Customer Relationships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(Goal 4)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 altLang="en-US" sz="1100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7575551" y="2263775"/>
              <a:ext cx="1268413" cy="270033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Care Delivery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(Goal 5)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 altLang="en-US" sz="1100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135314" y="2263775"/>
              <a:ext cx="1703387" cy="270033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15" tIns="45707" rIns="91415" bIns="45707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Operating Efficiency/ Systems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(Goal 2)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2024064" y="5356225"/>
              <a:ext cx="1089025" cy="5476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800" dirty="0">
                  <a:latin typeface="Helvetica" panose="020B0604020202020204" pitchFamily="34" charset="0"/>
                </a:rPr>
                <a:t>Retain &amp; recruit qualified staff</a:t>
              </a:r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3194051" y="5356225"/>
              <a:ext cx="1433513" cy="5476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800" dirty="0">
                  <a:latin typeface="Helvetica" panose="020B0604020202020204" pitchFamily="34" charset="0"/>
                </a:rPr>
                <a:t>Provide opportunity for learning &amp; growth for all staff</a:t>
              </a:r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4706938" y="5356225"/>
              <a:ext cx="1173162" cy="5476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800" dirty="0">
                  <a:latin typeface="Helvetica" panose="020B0604020202020204" pitchFamily="34" charset="0"/>
                </a:rPr>
                <a:t>Enable participation in scholarly activities</a:t>
              </a:r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5961064" y="5356225"/>
              <a:ext cx="1754187" cy="5476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800" dirty="0">
                  <a:latin typeface="Helvetica" panose="020B0604020202020204" pitchFamily="34" charset="0"/>
                </a:rPr>
                <a:t>Assure consistent application of policies, procedural guidelines &amp; practices</a:t>
              </a:r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7797800" y="5356225"/>
              <a:ext cx="1244600" cy="5476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dirty="0">
                  <a:latin typeface="Helvetica" panose="020B0604020202020204" pitchFamily="34" charset="0"/>
                </a:rPr>
                <a:t>Enhance staff communication</a:t>
              </a:r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4446589" y="5097464"/>
              <a:ext cx="3298825" cy="198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300" dirty="0">
                  <a:latin typeface="Helvetica" panose="020B0604020202020204" pitchFamily="34" charset="0"/>
                </a:rPr>
                <a:t>Personal Learning/ Development &amp; Tools:</a:t>
              </a:r>
            </a:p>
          </p:txBody>
        </p:sp>
        <p:sp>
          <p:nvSpPr>
            <p:cNvPr id="38" name="Text Box 36"/>
            <p:cNvSpPr txBox="1">
              <a:spLocks noChangeArrowheads="1"/>
            </p:cNvSpPr>
            <p:nvPr/>
          </p:nvSpPr>
          <p:spPr bwMode="auto">
            <a:xfrm>
              <a:off x="5222875" y="6069014"/>
              <a:ext cx="1746250" cy="198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300" dirty="0">
                  <a:latin typeface="Helvetica" panose="020B0604020202020204" pitchFamily="34" charset="0"/>
                </a:rPr>
                <a:t>Financial Viability:</a:t>
              </a:r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1524000" y="5062538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1524000" y="6042025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1" name="AutoShape 39"/>
            <p:cNvSpPr>
              <a:spLocks noChangeArrowheads="1"/>
            </p:cNvSpPr>
            <p:nvPr/>
          </p:nvSpPr>
          <p:spPr bwMode="auto">
            <a:xfrm>
              <a:off x="2947989" y="5975350"/>
              <a:ext cx="339725" cy="325438"/>
            </a:xfrm>
            <a:prstGeom prst="upArrow">
              <a:avLst>
                <a:gd name="adj1" fmla="val 50000"/>
                <a:gd name="adj2" fmla="val 5128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42" name="AutoShape 40"/>
            <p:cNvSpPr>
              <a:spLocks noChangeArrowheads="1"/>
            </p:cNvSpPr>
            <p:nvPr/>
          </p:nvSpPr>
          <p:spPr bwMode="auto">
            <a:xfrm>
              <a:off x="8839200" y="5975350"/>
              <a:ext cx="336550" cy="325438"/>
            </a:xfrm>
            <a:prstGeom prst="upArrow">
              <a:avLst>
                <a:gd name="adj1" fmla="val 50000"/>
                <a:gd name="adj2" fmla="val 5128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43" name="AutoShape 41"/>
            <p:cNvSpPr>
              <a:spLocks noChangeArrowheads="1"/>
            </p:cNvSpPr>
            <p:nvPr/>
          </p:nvSpPr>
          <p:spPr bwMode="auto">
            <a:xfrm>
              <a:off x="2947989" y="4978400"/>
              <a:ext cx="339725" cy="325438"/>
            </a:xfrm>
            <a:prstGeom prst="upArrow">
              <a:avLst>
                <a:gd name="adj1" fmla="val 50000"/>
                <a:gd name="adj2" fmla="val 5128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44" name="AutoShape 42"/>
            <p:cNvSpPr>
              <a:spLocks noChangeArrowheads="1"/>
            </p:cNvSpPr>
            <p:nvPr/>
          </p:nvSpPr>
          <p:spPr bwMode="auto">
            <a:xfrm>
              <a:off x="8839200" y="4981575"/>
              <a:ext cx="336550" cy="323850"/>
            </a:xfrm>
            <a:prstGeom prst="upArrow">
              <a:avLst>
                <a:gd name="adj1" fmla="val 50000"/>
                <a:gd name="adj2" fmla="val 5128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45" name="Arc 43"/>
            <p:cNvSpPr>
              <a:spLocks/>
            </p:cNvSpPr>
            <p:nvPr/>
          </p:nvSpPr>
          <p:spPr bwMode="auto">
            <a:xfrm>
              <a:off x="9783764" y="1430339"/>
              <a:ext cx="801687" cy="4618037"/>
            </a:xfrm>
            <a:custGeom>
              <a:avLst/>
              <a:gdLst>
                <a:gd name="T0" fmla="*/ 362095 w 21600"/>
                <a:gd name="T1" fmla="*/ 0 h 37261"/>
                <a:gd name="T2" fmla="*/ 443711 w 21600"/>
                <a:gd name="T3" fmla="*/ 4618037 h 37261"/>
                <a:gd name="T4" fmla="*/ 0 w 21600"/>
                <a:gd name="T5" fmla="*/ 2388400 h 3726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7261" fill="none" extrusionOk="0">
                  <a:moveTo>
                    <a:pt x="9756" y="-1"/>
                  </a:moveTo>
                  <a:cubicBezTo>
                    <a:pt x="17020" y="3677"/>
                    <a:pt x="21600" y="11128"/>
                    <a:pt x="21600" y="19271"/>
                  </a:cubicBezTo>
                  <a:cubicBezTo>
                    <a:pt x="21600" y="26504"/>
                    <a:pt x="17979" y="33257"/>
                    <a:pt x="11954" y="37260"/>
                  </a:cubicBezTo>
                </a:path>
                <a:path w="21600" h="37261" stroke="0" extrusionOk="0">
                  <a:moveTo>
                    <a:pt x="9756" y="-1"/>
                  </a:moveTo>
                  <a:cubicBezTo>
                    <a:pt x="17020" y="3677"/>
                    <a:pt x="21600" y="11128"/>
                    <a:pt x="21600" y="19271"/>
                  </a:cubicBezTo>
                  <a:cubicBezTo>
                    <a:pt x="21600" y="26504"/>
                    <a:pt x="17979" y="33257"/>
                    <a:pt x="11954" y="37260"/>
                  </a:cubicBezTo>
                  <a:lnTo>
                    <a:pt x="0" y="19271"/>
                  </a:lnTo>
                  <a:lnTo>
                    <a:pt x="9756" y="-1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auto">
            <a:xfrm>
              <a:off x="8951913" y="4244975"/>
              <a:ext cx="1422400" cy="6619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800" dirty="0">
                  <a:latin typeface="Helvetica" panose="020B0604020202020204" pitchFamily="34" charset="0"/>
                </a:rPr>
                <a:t>Evolve</a:t>
              </a:r>
              <a:br>
                <a:rPr lang="en-US" altLang="en-US" sz="800" dirty="0">
                  <a:latin typeface="Helvetica" panose="020B0604020202020204" pitchFamily="34" charset="0"/>
                </a:rPr>
              </a:br>
              <a:r>
                <a:rPr lang="en-US" altLang="en-US" sz="800" dirty="0">
                  <a:latin typeface="Helvetica" panose="020B0604020202020204" pitchFamily="34" charset="0"/>
                </a:rPr>
                <a:t>&amp; manage to an effective strategic planning</a:t>
              </a:r>
              <a:br>
                <a:rPr lang="en-US" altLang="en-US" sz="800" dirty="0">
                  <a:latin typeface="Helvetica" panose="020B0604020202020204" pitchFamily="34" charset="0"/>
                </a:rPr>
              </a:br>
              <a:r>
                <a:rPr lang="en-US" altLang="en-US" sz="800" dirty="0">
                  <a:latin typeface="Helvetica" panose="020B0604020202020204" pitchFamily="34" charset="0"/>
                </a:rPr>
                <a:t> process</a:t>
              </a: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auto">
            <a:xfrm>
              <a:off x="8921751" y="3463926"/>
              <a:ext cx="1484313" cy="7350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800" dirty="0">
                  <a:latin typeface="Helvetica" panose="020B0604020202020204" pitchFamily="34" charset="0"/>
                </a:rPr>
                <a:t>Define &amp;</a:t>
              </a:r>
              <a:br>
                <a:rPr lang="en-US" altLang="en-US" sz="800" dirty="0">
                  <a:latin typeface="Helvetica" panose="020B0604020202020204" pitchFamily="34" charset="0"/>
                </a:rPr>
              </a:br>
              <a:r>
                <a:rPr lang="en-US" altLang="en-US" sz="800" dirty="0">
                  <a:latin typeface="Helvetica" panose="020B0604020202020204" pitchFamily="34" charset="0"/>
                </a:rPr>
                <a:t>utilize processes to project the most</a:t>
              </a:r>
              <a:br>
                <a:rPr lang="en-US" altLang="en-US" sz="800" dirty="0">
                  <a:latin typeface="Helvetica" panose="020B0604020202020204" pitchFamily="34" charset="0"/>
                </a:rPr>
              </a:br>
              <a:r>
                <a:rPr lang="en-US" altLang="en-US" sz="800" dirty="0">
                  <a:latin typeface="Helvetica" panose="020B0604020202020204" pitchFamily="34" charset="0"/>
                </a:rPr>
                <a:t>likely practice of the future</a:t>
              </a: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auto">
            <a:xfrm>
              <a:off x="7605713" y="3495675"/>
              <a:ext cx="1187450" cy="6111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dirty="0">
                  <a:latin typeface="Helvetica" panose="020B0604020202020204" pitchFamily="34" charset="0"/>
                </a:rPr>
                <a:t>Develop</a:t>
              </a:r>
              <a:br>
                <a:rPr lang="en-US" altLang="en-US" sz="900" dirty="0">
                  <a:latin typeface="Helvetica" panose="020B0604020202020204" pitchFamily="34" charset="0"/>
                </a:rPr>
              </a:br>
              <a:r>
                <a:rPr lang="en-US" altLang="en-US" sz="900" dirty="0">
                  <a:latin typeface="Helvetica" panose="020B0604020202020204" pitchFamily="34" charset="0"/>
                </a:rPr>
                <a:t>high quality outcome measures</a:t>
              </a: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auto">
            <a:xfrm>
              <a:off x="3194050" y="4525963"/>
              <a:ext cx="1600200" cy="381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800" dirty="0">
                  <a:latin typeface="Helvetica" panose="020B0604020202020204" pitchFamily="34" charset="0"/>
                </a:rPr>
                <a:t>Accurately measure nursing workload</a:t>
              </a: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auto">
            <a:xfrm>
              <a:off x="3194050" y="4011613"/>
              <a:ext cx="16002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dirty="0">
                  <a:latin typeface="Helvetica" panose="020B0604020202020204" pitchFamily="34" charset="0"/>
                </a:rPr>
                <a:t>Staff to workload</a:t>
              </a: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auto">
            <a:xfrm>
              <a:off x="7607300" y="4279901"/>
              <a:ext cx="1187450" cy="6270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800" dirty="0">
                  <a:latin typeface="Helvetica" panose="020B0604020202020204" pitchFamily="34" charset="0"/>
                </a:rPr>
                <a:t>Optimize professional nurse accountability</a:t>
              </a: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7607300" y="2731169"/>
              <a:ext cx="1187450" cy="63182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dirty="0">
                  <a:latin typeface="Helvetica" panose="020B0604020202020204" pitchFamily="34" charset="0"/>
                </a:rPr>
                <a:t>Create a safe environment for patients</a:t>
              </a:r>
            </a:p>
          </p:txBody>
        </p:sp>
        <p:sp>
          <p:nvSpPr>
            <p:cNvPr id="53" name="Arc 51"/>
            <p:cNvSpPr>
              <a:spLocks/>
            </p:cNvSpPr>
            <p:nvPr/>
          </p:nvSpPr>
          <p:spPr bwMode="auto">
            <a:xfrm flipH="1" flipV="1">
              <a:off x="7677150" y="4052888"/>
              <a:ext cx="134938" cy="227012"/>
            </a:xfrm>
            <a:custGeom>
              <a:avLst/>
              <a:gdLst>
                <a:gd name="T0" fmla="*/ 0 w 21600"/>
                <a:gd name="T1" fmla="*/ 0 h 21600"/>
                <a:gd name="T2" fmla="*/ 134938 w 21600"/>
                <a:gd name="T3" fmla="*/ 227012 h 21600"/>
                <a:gd name="T4" fmla="*/ 0 w 21600"/>
                <a:gd name="T5" fmla="*/ 2270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auto">
            <a:xfrm>
              <a:off x="9124950" y="5356225"/>
              <a:ext cx="1023938" cy="5476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800" dirty="0">
                  <a:latin typeface="Helvetica" panose="020B0604020202020204" pitchFamily="34" charset="0"/>
                </a:rPr>
                <a:t>Provide</a:t>
              </a:r>
              <a:br>
                <a:rPr lang="en-US" altLang="en-US" sz="800" dirty="0">
                  <a:latin typeface="Helvetica" panose="020B0604020202020204" pitchFamily="34" charset="0"/>
                </a:rPr>
              </a:br>
              <a:r>
                <a:rPr lang="en-US" altLang="en-US" sz="800" dirty="0">
                  <a:latin typeface="Helvetica" panose="020B0604020202020204" pitchFamily="34" charset="0"/>
                </a:rPr>
                <a:t>a safe environment for staff</a:t>
              </a: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auto">
            <a:xfrm>
              <a:off x="1798639" y="3875089"/>
              <a:ext cx="1190625" cy="9540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dirty="0">
                  <a:latin typeface="Helvetica" panose="020B0604020202020204" pitchFamily="34" charset="0"/>
                </a:rPr>
                <a:t>Fully</a:t>
              </a:r>
              <a:br>
                <a:rPr lang="en-US" altLang="en-US" sz="900" dirty="0">
                  <a:latin typeface="Helvetica" panose="020B0604020202020204" pitchFamily="34" charset="0"/>
                </a:rPr>
              </a:br>
              <a:r>
                <a:rPr lang="en-US" altLang="en-US" sz="900" dirty="0">
                  <a:latin typeface="Helvetica" panose="020B0604020202020204" pitchFamily="34" charset="0"/>
                </a:rPr>
                <a:t>integrate management of nursing resources at XYZ</a:t>
              </a:r>
            </a:p>
          </p:txBody>
        </p:sp>
        <p:sp>
          <p:nvSpPr>
            <p:cNvPr id="56" name="Arc 54"/>
            <p:cNvSpPr>
              <a:spLocks/>
            </p:cNvSpPr>
            <p:nvPr/>
          </p:nvSpPr>
          <p:spPr bwMode="auto">
            <a:xfrm flipH="1" flipV="1">
              <a:off x="7696200" y="3271839"/>
              <a:ext cx="134938" cy="230187"/>
            </a:xfrm>
            <a:custGeom>
              <a:avLst/>
              <a:gdLst>
                <a:gd name="T0" fmla="*/ 0 w 21600"/>
                <a:gd name="T1" fmla="*/ 0 h 21600"/>
                <a:gd name="T2" fmla="*/ 134938 w 21600"/>
                <a:gd name="T3" fmla="*/ 230187 h 21600"/>
                <a:gd name="T4" fmla="*/ 0 w 21600"/>
                <a:gd name="T5" fmla="*/ 23018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7" name="Arc 55"/>
            <p:cNvSpPr>
              <a:spLocks/>
            </p:cNvSpPr>
            <p:nvPr/>
          </p:nvSpPr>
          <p:spPr bwMode="auto">
            <a:xfrm flipH="1" flipV="1">
              <a:off x="9040813" y="3294063"/>
              <a:ext cx="133350" cy="228600"/>
            </a:xfrm>
            <a:custGeom>
              <a:avLst/>
              <a:gdLst>
                <a:gd name="T0" fmla="*/ 0 w 21600"/>
                <a:gd name="T1" fmla="*/ 0 h 21600"/>
                <a:gd name="T2" fmla="*/ 133350 w 21600"/>
                <a:gd name="T3" fmla="*/ 228600 h 21600"/>
                <a:gd name="T4" fmla="*/ 0 w 21600"/>
                <a:gd name="T5" fmla="*/ 228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auto">
            <a:xfrm>
              <a:off x="3207302" y="2804906"/>
              <a:ext cx="1600200" cy="115252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dirty="0">
                  <a:latin typeface="Helvetica" panose="020B0604020202020204" pitchFamily="34" charset="0"/>
                </a:rPr>
                <a:t>Implement</a:t>
              </a:r>
              <a:br>
                <a:rPr lang="en-US" altLang="en-US" sz="900" dirty="0">
                  <a:latin typeface="Helvetica" panose="020B0604020202020204" pitchFamily="34" charset="0"/>
                </a:rPr>
              </a:br>
              <a:r>
                <a:rPr lang="en-US" altLang="en-US" sz="900" dirty="0">
                  <a:latin typeface="Helvetica" panose="020B0604020202020204" pitchFamily="34" charset="0"/>
                </a:rPr>
                <a:t>efficient &amp; effective practices, systems, &amp; information technology and optimize clinical productivity</a:t>
              </a: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auto">
            <a:xfrm>
              <a:off x="1781175" y="2851945"/>
              <a:ext cx="1290638" cy="96043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800" dirty="0">
                  <a:latin typeface="Helvetica" panose="020B0604020202020204" pitchFamily="34" charset="0"/>
                </a:rPr>
                <a:t>Develop</a:t>
              </a:r>
              <a:br>
                <a:rPr lang="en-US" altLang="en-US" sz="800" dirty="0">
                  <a:latin typeface="Helvetica" panose="020B0604020202020204" pitchFamily="34" charset="0"/>
                </a:rPr>
              </a:br>
              <a:r>
                <a:rPr lang="en-US" altLang="en-US" sz="800" dirty="0">
                  <a:latin typeface="Helvetica" panose="020B0604020202020204" pitchFamily="34" charset="0"/>
                </a:rPr>
                <a:t>&amp; implement strategy to manage hospital capacity and expected growth</a:t>
              </a: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auto">
            <a:xfrm>
              <a:off x="4938714" y="3979493"/>
              <a:ext cx="1277937" cy="5127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dirty="0">
                  <a:latin typeface="Helvetica" panose="020B0604020202020204" pitchFamily="34" charset="0"/>
                </a:rPr>
                <a:t>Grow scholarly activity</a:t>
              </a: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auto">
            <a:xfrm>
              <a:off x="4978591" y="2836646"/>
              <a:ext cx="1277937" cy="97573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800" dirty="0">
                  <a:latin typeface="Helvetica" panose="020B0604020202020204" pitchFamily="34" charset="0"/>
                </a:rPr>
                <a:t>Develop innovative practices, systems &amp; information technology</a:t>
              </a: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auto">
            <a:xfrm>
              <a:off x="6375401" y="2805110"/>
              <a:ext cx="1103313" cy="9207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dirty="0">
                  <a:latin typeface="Helvetica" panose="020B0604020202020204" pitchFamily="34" charset="0"/>
                </a:rPr>
                <a:t>Identify key customer satisfiers &amp; measure against them</a:t>
              </a: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auto">
            <a:xfrm>
              <a:off x="8951913" y="2789238"/>
              <a:ext cx="1422400" cy="6572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800" dirty="0">
                  <a:latin typeface="Helvetica" panose="020B0604020202020204" pitchFamily="34" charset="0"/>
                </a:rPr>
                <a:t>Assure that</a:t>
              </a:r>
              <a:br>
                <a:rPr lang="en-US" altLang="en-US" sz="800" dirty="0">
                  <a:latin typeface="Helvetica" panose="020B0604020202020204" pitchFamily="34" charset="0"/>
                </a:rPr>
              </a:br>
              <a:r>
                <a:rPr lang="en-US" altLang="en-US" sz="800" dirty="0">
                  <a:latin typeface="Helvetica" panose="020B0604020202020204" pitchFamily="34" charset="0"/>
                </a:rPr>
                <a:t>the national goal of 66% baccalaureate is met by 2010</a:t>
              </a:r>
            </a:p>
          </p:txBody>
        </p:sp>
        <p:sp>
          <p:nvSpPr>
            <p:cNvPr id="64" name="Arc 62"/>
            <p:cNvSpPr>
              <a:spLocks/>
            </p:cNvSpPr>
            <p:nvPr/>
          </p:nvSpPr>
          <p:spPr bwMode="auto">
            <a:xfrm flipH="1" flipV="1">
              <a:off x="9029700" y="4062414"/>
              <a:ext cx="134938" cy="230187"/>
            </a:xfrm>
            <a:custGeom>
              <a:avLst/>
              <a:gdLst>
                <a:gd name="T0" fmla="*/ 0 w 21600"/>
                <a:gd name="T1" fmla="*/ 0 h 21600"/>
                <a:gd name="T2" fmla="*/ 134938 w 21600"/>
                <a:gd name="T3" fmla="*/ 230187 h 21600"/>
                <a:gd name="T4" fmla="*/ 0 w 21600"/>
                <a:gd name="T5" fmla="*/ 23018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5" name="Arc 63"/>
            <p:cNvSpPr>
              <a:spLocks/>
            </p:cNvSpPr>
            <p:nvPr/>
          </p:nvSpPr>
          <p:spPr bwMode="auto">
            <a:xfrm flipH="1">
              <a:off x="1631951" y="1422400"/>
              <a:ext cx="804863" cy="4618038"/>
            </a:xfrm>
            <a:custGeom>
              <a:avLst/>
              <a:gdLst>
                <a:gd name="T0" fmla="*/ 473267 w 21600"/>
                <a:gd name="T1" fmla="*/ 0 h 35460"/>
                <a:gd name="T2" fmla="*/ 445469 w 21600"/>
                <a:gd name="T3" fmla="*/ 4618038 h 35460"/>
                <a:gd name="T4" fmla="*/ 0 w 21600"/>
                <a:gd name="T5" fmla="*/ 2275289 h 354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5460" fill="none" extrusionOk="0">
                  <a:moveTo>
                    <a:pt x="12701" y="-1"/>
                  </a:moveTo>
                  <a:cubicBezTo>
                    <a:pt x="18291" y="4064"/>
                    <a:pt x="21600" y="10558"/>
                    <a:pt x="21600" y="17471"/>
                  </a:cubicBezTo>
                  <a:cubicBezTo>
                    <a:pt x="21600" y="24704"/>
                    <a:pt x="17979" y="31457"/>
                    <a:pt x="11955" y="35460"/>
                  </a:cubicBezTo>
                </a:path>
                <a:path w="21600" h="35460" stroke="0" extrusionOk="0">
                  <a:moveTo>
                    <a:pt x="12701" y="-1"/>
                  </a:moveTo>
                  <a:cubicBezTo>
                    <a:pt x="18291" y="4064"/>
                    <a:pt x="21600" y="10558"/>
                    <a:pt x="21600" y="17471"/>
                  </a:cubicBezTo>
                  <a:cubicBezTo>
                    <a:pt x="21600" y="24704"/>
                    <a:pt x="17979" y="31457"/>
                    <a:pt x="11955" y="35460"/>
                  </a:cubicBezTo>
                  <a:lnTo>
                    <a:pt x="0" y="17471"/>
                  </a:lnTo>
                  <a:lnTo>
                    <a:pt x="12701" y="-1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6" name="Arc 64"/>
            <p:cNvSpPr>
              <a:spLocks/>
            </p:cNvSpPr>
            <p:nvPr/>
          </p:nvSpPr>
          <p:spPr bwMode="auto">
            <a:xfrm flipH="1" flipV="1">
              <a:off x="3313114" y="4279900"/>
              <a:ext cx="134937" cy="230188"/>
            </a:xfrm>
            <a:custGeom>
              <a:avLst/>
              <a:gdLst>
                <a:gd name="T0" fmla="*/ 0 w 21600"/>
                <a:gd name="T1" fmla="*/ 0 h 21600"/>
                <a:gd name="T2" fmla="*/ 134937 w 21600"/>
                <a:gd name="T3" fmla="*/ 230188 h 21600"/>
                <a:gd name="T4" fmla="*/ 0 w 21600"/>
                <a:gd name="T5" fmla="*/ 230188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7" name="Arc 65"/>
            <p:cNvSpPr>
              <a:spLocks/>
            </p:cNvSpPr>
            <p:nvPr/>
          </p:nvSpPr>
          <p:spPr bwMode="auto">
            <a:xfrm flipH="1" flipV="1">
              <a:off x="3332164" y="3742658"/>
              <a:ext cx="134937" cy="228601"/>
            </a:xfrm>
            <a:custGeom>
              <a:avLst/>
              <a:gdLst>
                <a:gd name="T0" fmla="*/ 0 w 21600"/>
                <a:gd name="T1" fmla="*/ 0 h 21600"/>
                <a:gd name="T2" fmla="*/ 134937 w 21600"/>
                <a:gd name="T3" fmla="*/ 228600 h 21600"/>
                <a:gd name="T4" fmla="*/ 0 w 21600"/>
                <a:gd name="T5" fmla="*/ 228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8" name="Arc 66"/>
            <p:cNvSpPr>
              <a:spLocks/>
            </p:cNvSpPr>
            <p:nvPr/>
          </p:nvSpPr>
          <p:spPr bwMode="auto">
            <a:xfrm flipH="1" flipV="1">
              <a:off x="5065713" y="3646488"/>
              <a:ext cx="134938" cy="228601"/>
            </a:xfrm>
            <a:custGeom>
              <a:avLst/>
              <a:gdLst>
                <a:gd name="T0" fmla="*/ 0 w 21600"/>
                <a:gd name="T1" fmla="*/ 0 h 21600"/>
                <a:gd name="T2" fmla="*/ 134938 w 21600"/>
                <a:gd name="T3" fmla="*/ 228600 h 21600"/>
                <a:gd name="T4" fmla="*/ 0 w 21600"/>
                <a:gd name="T5" fmla="*/ 228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lIns="91415" tIns="45707" rIns="91415" bIns="45707" anchor="ctr"/>
            <a:lstStyle/>
            <a:p>
              <a:endParaRPr lang="en-US" dirty="0"/>
            </a:p>
          </p:txBody>
        </p:sp>
        <p:sp>
          <p:nvSpPr>
            <p:cNvPr id="69" name="Arc 67"/>
            <p:cNvSpPr>
              <a:spLocks/>
            </p:cNvSpPr>
            <p:nvPr/>
          </p:nvSpPr>
          <p:spPr bwMode="auto">
            <a:xfrm flipH="1" flipV="1">
              <a:off x="1924050" y="3648076"/>
              <a:ext cx="133350" cy="227013"/>
            </a:xfrm>
            <a:custGeom>
              <a:avLst/>
              <a:gdLst>
                <a:gd name="T0" fmla="*/ 0 w 21600"/>
                <a:gd name="T1" fmla="*/ 0 h 21600"/>
                <a:gd name="T2" fmla="*/ 133350 w 21600"/>
                <a:gd name="T3" fmla="*/ 227013 h 21600"/>
                <a:gd name="T4" fmla="*/ 0 w 21600"/>
                <a:gd name="T5" fmla="*/ 2270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70" name="Oval 29"/>
          <p:cNvSpPr>
            <a:spLocks noChangeArrowheads="1"/>
          </p:cNvSpPr>
          <p:nvPr/>
        </p:nvSpPr>
        <p:spPr bwMode="auto">
          <a:xfrm>
            <a:off x="3910807" y="6248476"/>
            <a:ext cx="4453264" cy="3396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5" tIns="45707" rIns="91415" bIns="45707" anchor="ctr" anchorCtr="1"/>
          <a:lstStyle>
            <a:lvl1pPr>
              <a:spcBef>
                <a:spcPct val="35000"/>
              </a:spcBef>
              <a:defRPr sz="16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35000"/>
              </a:spcBef>
              <a:defRPr sz="1600" b="1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35000"/>
              </a:spcBef>
              <a:defRPr sz="1600" b="1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35000"/>
              </a:spcBef>
              <a:defRPr sz="16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35000"/>
              </a:spcBef>
              <a:defRPr sz="1600" b="1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en-US" sz="800" dirty="0">
                <a:latin typeface="Helvetica" panose="020B0604020202020204" pitchFamily="34" charset="0"/>
              </a:rPr>
              <a:t>Enhance the value of patient care</a:t>
            </a:r>
            <a:br>
              <a:rPr lang="en-US" altLang="en-US" sz="800" dirty="0">
                <a:latin typeface="Helvetica" panose="020B0604020202020204" pitchFamily="34" charset="0"/>
              </a:rPr>
            </a:br>
            <a:r>
              <a:rPr lang="en-US" altLang="en-US" sz="800" dirty="0">
                <a:latin typeface="Helvetica" panose="020B0604020202020204" pitchFamily="34" charset="0"/>
              </a:rPr>
              <a:t>(value=quality/cost) while maintaining the NOI necessary to sustain our practice and support our mission</a:t>
            </a:r>
          </a:p>
        </p:txBody>
      </p:sp>
      <p:sp>
        <p:nvSpPr>
          <p:cNvPr id="71" name="Footer Placeholder 1">
            <a:extLst>
              <a:ext uri="{FF2B5EF4-FFF2-40B4-BE49-F238E27FC236}">
                <a16:creationId xmlns:a16="http://schemas.microsoft.com/office/drawing/2014/main" id="{636428CA-56C7-4CF0-9A00-E8AC1F0B4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53835"/>
            <a:ext cx="4114800" cy="365125"/>
          </a:xfrm>
        </p:spPr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7285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en-US" dirty="0"/>
              <a:t>Hospital Balanced Scorecard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190750" y="1162050"/>
            <a:ext cx="7772400" cy="5251450"/>
            <a:chOff x="2190750" y="1162050"/>
            <a:chExt cx="7772400" cy="5251450"/>
          </a:xfrm>
        </p:grpSpPr>
        <p:sp>
          <p:nvSpPr>
            <p:cNvPr id="6" name="Arc 2"/>
            <p:cNvSpPr>
              <a:spLocks/>
            </p:cNvSpPr>
            <p:nvPr/>
          </p:nvSpPr>
          <p:spPr bwMode="auto">
            <a:xfrm>
              <a:off x="4654550" y="5327651"/>
              <a:ext cx="444500" cy="309563"/>
            </a:xfrm>
            <a:custGeom>
              <a:avLst/>
              <a:gdLst>
                <a:gd name="T0" fmla="*/ 238857 w 21600"/>
                <a:gd name="T1" fmla="*/ 309563 h 20634"/>
                <a:gd name="T2" fmla="*/ 1070 w 21600"/>
                <a:gd name="T3" fmla="*/ 0 h 20634"/>
                <a:gd name="T4" fmla="*/ 444500 w 21600"/>
                <a:gd name="T5" fmla="*/ 22294 h 206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0634" fill="none" extrusionOk="0">
                  <a:moveTo>
                    <a:pt x="11606" y="20635"/>
                  </a:moveTo>
                  <a:cubicBezTo>
                    <a:pt x="4472" y="16912"/>
                    <a:pt x="0" y="9532"/>
                    <a:pt x="0" y="1486"/>
                  </a:cubicBezTo>
                  <a:cubicBezTo>
                    <a:pt x="0" y="990"/>
                    <a:pt x="17" y="494"/>
                    <a:pt x="51" y="-1"/>
                  </a:cubicBezTo>
                </a:path>
                <a:path w="21600" h="20634" stroke="0" extrusionOk="0">
                  <a:moveTo>
                    <a:pt x="11606" y="20635"/>
                  </a:moveTo>
                  <a:cubicBezTo>
                    <a:pt x="4472" y="16912"/>
                    <a:pt x="0" y="9532"/>
                    <a:pt x="0" y="1486"/>
                  </a:cubicBezTo>
                  <a:cubicBezTo>
                    <a:pt x="0" y="990"/>
                    <a:pt x="17" y="494"/>
                    <a:pt x="51" y="-1"/>
                  </a:cubicBezTo>
                  <a:lnTo>
                    <a:pt x="21600" y="1486"/>
                  </a:lnTo>
                  <a:lnTo>
                    <a:pt x="11606" y="20635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Arc 3"/>
            <p:cNvSpPr>
              <a:spLocks/>
            </p:cNvSpPr>
            <p:nvPr/>
          </p:nvSpPr>
          <p:spPr bwMode="auto">
            <a:xfrm flipH="1">
              <a:off x="7105650" y="5327651"/>
              <a:ext cx="444500" cy="309563"/>
            </a:xfrm>
            <a:custGeom>
              <a:avLst/>
              <a:gdLst>
                <a:gd name="T0" fmla="*/ 238857 w 21600"/>
                <a:gd name="T1" fmla="*/ 309563 h 20634"/>
                <a:gd name="T2" fmla="*/ 1070 w 21600"/>
                <a:gd name="T3" fmla="*/ 0 h 20634"/>
                <a:gd name="T4" fmla="*/ 444500 w 21600"/>
                <a:gd name="T5" fmla="*/ 22294 h 206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0634" fill="none" extrusionOk="0">
                  <a:moveTo>
                    <a:pt x="11606" y="20635"/>
                  </a:moveTo>
                  <a:cubicBezTo>
                    <a:pt x="4472" y="16912"/>
                    <a:pt x="0" y="9532"/>
                    <a:pt x="0" y="1486"/>
                  </a:cubicBezTo>
                  <a:cubicBezTo>
                    <a:pt x="0" y="990"/>
                    <a:pt x="17" y="494"/>
                    <a:pt x="51" y="-1"/>
                  </a:cubicBezTo>
                </a:path>
                <a:path w="21600" h="20634" stroke="0" extrusionOk="0">
                  <a:moveTo>
                    <a:pt x="11606" y="20635"/>
                  </a:moveTo>
                  <a:cubicBezTo>
                    <a:pt x="4472" y="16912"/>
                    <a:pt x="0" y="9532"/>
                    <a:pt x="0" y="1486"/>
                  </a:cubicBezTo>
                  <a:cubicBezTo>
                    <a:pt x="0" y="990"/>
                    <a:pt x="17" y="494"/>
                    <a:pt x="51" y="-1"/>
                  </a:cubicBezTo>
                  <a:lnTo>
                    <a:pt x="21600" y="1486"/>
                  </a:lnTo>
                  <a:lnTo>
                    <a:pt x="11606" y="20635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" name="Arc 4"/>
            <p:cNvSpPr>
              <a:spLocks/>
            </p:cNvSpPr>
            <p:nvPr/>
          </p:nvSpPr>
          <p:spPr bwMode="auto">
            <a:xfrm>
              <a:off x="4654550" y="3651251"/>
              <a:ext cx="444500" cy="309563"/>
            </a:xfrm>
            <a:custGeom>
              <a:avLst/>
              <a:gdLst>
                <a:gd name="T0" fmla="*/ 238857 w 21600"/>
                <a:gd name="T1" fmla="*/ 309563 h 20634"/>
                <a:gd name="T2" fmla="*/ 1070 w 21600"/>
                <a:gd name="T3" fmla="*/ 0 h 20634"/>
                <a:gd name="T4" fmla="*/ 444500 w 21600"/>
                <a:gd name="T5" fmla="*/ 22294 h 206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0634" fill="none" extrusionOk="0">
                  <a:moveTo>
                    <a:pt x="11606" y="20635"/>
                  </a:moveTo>
                  <a:cubicBezTo>
                    <a:pt x="4472" y="16912"/>
                    <a:pt x="0" y="9532"/>
                    <a:pt x="0" y="1486"/>
                  </a:cubicBezTo>
                  <a:cubicBezTo>
                    <a:pt x="0" y="990"/>
                    <a:pt x="17" y="494"/>
                    <a:pt x="51" y="-1"/>
                  </a:cubicBezTo>
                </a:path>
                <a:path w="21600" h="20634" stroke="0" extrusionOk="0">
                  <a:moveTo>
                    <a:pt x="11606" y="20635"/>
                  </a:moveTo>
                  <a:cubicBezTo>
                    <a:pt x="4472" y="16912"/>
                    <a:pt x="0" y="9532"/>
                    <a:pt x="0" y="1486"/>
                  </a:cubicBezTo>
                  <a:cubicBezTo>
                    <a:pt x="0" y="990"/>
                    <a:pt x="17" y="494"/>
                    <a:pt x="51" y="-1"/>
                  </a:cubicBezTo>
                  <a:lnTo>
                    <a:pt x="21600" y="1486"/>
                  </a:lnTo>
                  <a:lnTo>
                    <a:pt x="11606" y="20635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Arc 5"/>
            <p:cNvSpPr>
              <a:spLocks/>
            </p:cNvSpPr>
            <p:nvPr/>
          </p:nvSpPr>
          <p:spPr bwMode="auto">
            <a:xfrm flipH="1">
              <a:off x="7105650" y="3651251"/>
              <a:ext cx="444500" cy="309563"/>
            </a:xfrm>
            <a:custGeom>
              <a:avLst/>
              <a:gdLst>
                <a:gd name="T0" fmla="*/ 238857 w 21600"/>
                <a:gd name="T1" fmla="*/ 309563 h 20634"/>
                <a:gd name="T2" fmla="*/ 1070 w 21600"/>
                <a:gd name="T3" fmla="*/ 0 h 20634"/>
                <a:gd name="T4" fmla="*/ 444500 w 21600"/>
                <a:gd name="T5" fmla="*/ 22294 h 206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0634" fill="none" extrusionOk="0">
                  <a:moveTo>
                    <a:pt x="11606" y="20635"/>
                  </a:moveTo>
                  <a:cubicBezTo>
                    <a:pt x="4472" y="16912"/>
                    <a:pt x="0" y="9532"/>
                    <a:pt x="0" y="1486"/>
                  </a:cubicBezTo>
                  <a:cubicBezTo>
                    <a:pt x="0" y="990"/>
                    <a:pt x="17" y="494"/>
                    <a:pt x="51" y="-1"/>
                  </a:cubicBezTo>
                </a:path>
                <a:path w="21600" h="20634" stroke="0" extrusionOk="0">
                  <a:moveTo>
                    <a:pt x="11606" y="20635"/>
                  </a:moveTo>
                  <a:cubicBezTo>
                    <a:pt x="4472" y="16912"/>
                    <a:pt x="0" y="9532"/>
                    <a:pt x="0" y="1486"/>
                  </a:cubicBezTo>
                  <a:cubicBezTo>
                    <a:pt x="0" y="990"/>
                    <a:pt x="17" y="494"/>
                    <a:pt x="51" y="-1"/>
                  </a:cubicBezTo>
                  <a:lnTo>
                    <a:pt x="21600" y="1486"/>
                  </a:lnTo>
                  <a:lnTo>
                    <a:pt x="11606" y="20635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Arc 6"/>
            <p:cNvSpPr>
              <a:spLocks/>
            </p:cNvSpPr>
            <p:nvPr/>
          </p:nvSpPr>
          <p:spPr bwMode="auto">
            <a:xfrm>
              <a:off x="4654550" y="2012951"/>
              <a:ext cx="444500" cy="309563"/>
            </a:xfrm>
            <a:custGeom>
              <a:avLst/>
              <a:gdLst>
                <a:gd name="T0" fmla="*/ 238857 w 21600"/>
                <a:gd name="T1" fmla="*/ 309563 h 20634"/>
                <a:gd name="T2" fmla="*/ 1070 w 21600"/>
                <a:gd name="T3" fmla="*/ 0 h 20634"/>
                <a:gd name="T4" fmla="*/ 444500 w 21600"/>
                <a:gd name="T5" fmla="*/ 22294 h 206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0634" fill="none" extrusionOk="0">
                  <a:moveTo>
                    <a:pt x="11606" y="20635"/>
                  </a:moveTo>
                  <a:cubicBezTo>
                    <a:pt x="4472" y="16912"/>
                    <a:pt x="0" y="9532"/>
                    <a:pt x="0" y="1486"/>
                  </a:cubicBezTo>
                  <a:cubicBezTo>
                    <a:pt x="0" y="990"/>
                    <a:pt x="17" y="494"/>
                    <a:pt x="51" y="-1"/>
                  </a:cubicBezTo>
                </a:path>
                <a:path w="21600" h="20634" stroke="0" extrusionOk="0">
                  <a:moveTo>
                    <a:pt x="11606" y="20635"/>
                  </a:moveTo>
                  <a:cubicBezTo>
                    <a:pt x="4472" y="16912"/>
                    <a:pt x="0" y="9532"/>
                    <a:pt x="0" y="1486"/>
                  </a:cubicBezTo>
                  <a:cubicBezTo>
                    <a:pt x="0" y="990"/>
                    <a:pt x="17" y="494"/>
                    <a:pt x="51" y="-1"/>
                  </a:cubicBezTo>
                  <a:lnTo>
                    <a:pt x="21600" y="1486"/>
                  </a:lnTo>
                  <a:lnTo>
                    <a:pt x="11606" y="20635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Arc 7"/>
            <p:cNvSpPr>
              <a:spLocks/>
            </p:cNvSpPr>
            <p:nvPr/>
          </p:nvSpPr>
          <p:spPr bwMode="auto">
            <a:xfrm flipH="1">
              <a:off x="7105650" y="2012951"/>
              <a:ext cx="444500" cy="309563"/>
            </a:xfrm>
            <a:custGeom>
              <a:avLst/>
              <a:gdLst>
                <a:gd name="T0" fmla="*/ 238857 w 21600"/>
                <a:gd name="T1" fmla="*/ 309563 h 20634"/>
                <a:gd name="T2" fmla="*/ 1070 w 21600"/>
                <a:gd name="T3" fmla="*/ 0 h 20634"/>
                <a:gd name="T4" fmla="*/ 444500 w 21600"/>
                <a:gd name="T5" fmla="*/ 22294 h 206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0634" fill="none" extrusionOk="0">
                  <a:moveTo>
                    <a:pt x="11606" y="20635"/>
                  </a:moveTo>
                  <a:cubicBezTo>
                    <a:pt x="4472" y="16912"/>
                    <a:pt x="0" y="9532"/>
                    <a:pt x="0" y="1486"/>
                  </a:cubicBezTo>
                  <a:cubicBezTo>
                    <a:pt x="0" y="990"/>
                    <a:pt x="17" y="494"/>
                    <a:pt x="51" y="-1"/>
                  </a:cubicBezTo>
                </a:path>
                <a:path w="21600" h="20634" stroke="0" extrusionOk="0">
                  <a:moveTo>
                    <a:pt x="11606" y="20635"/>
                  </a:moveTo>
                  <a:cubicBezTo>
                    <a:pt x="4472" y="16912"/>
                    <a:pt x="0" y="9532"/>
                    <a:pt x="0" y="1486"/>
                  </a:cubicBezTo>
                  <a:cubicBezTo>
                    <a:pt x="0" y="990"/>
                    <a:pt x="17" y="494"/>
                    <a:pt x="51" y="-1"/>
                  </a:cubicBezTo>
                  <a:lnTo>
                    <a:pt x="21600" y="1486"/>
                  </a:lnTo>
                  <a:lnTo>
                    <a:pt x="11606" y="20635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549650" y="3913189"/>
              <a:ext cx="5092700" cy="14128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079750" y="1184276"/>
              <a:ext cx="6032500" cy="8159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549650" y="5568950"/>
              <a:ext cx="5092700" cy="2286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Research, Education &amp; Teaching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679826" y="4527550"/>
              <a:ext cx="1287463" cy="298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 marL="177800" indent="-1778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Admissions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Discharge</a:t>
              </a: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549650" y="3913188"/>
              <a:ext cx="5092700" cy="2286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Internal Processes</a:t>
              </a: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079750" y="1162050"/>
              <a:ext cx="6032500" cy="2286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Mission</a:t>
              </a: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221039" y="1412875"/>
              <a:ext cx="578802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25000"/>
                </a:spcBef>
              </a:pPr>
              <a:r>
                <a:rPr lang="en-US" altLang="en-US" sz="1400" b="0" i="1" dirty="0">
                  <a:latin typeface="Helvetica" panose="020B0604020202020204" pitchFamily="34" charset="0"/>
                </a:rPr>
                <a:t>To provide patients, families and primary care physicians with the best, most compassionate care possible and to excel at communications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3933826" y="4248150"/>
              <a:ext cx="703263" cy="234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 marL="177800" indent="-1778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None/>
              </a:pPr>
              <a:r>
                <a:rPr lang="en-US" altLang="en-US" sz="1000" u="sng" dirty="0">
                  <a:latin typeface="Helvetica" panose="020B0604020202020204" pitchFamily="34" charset="0"/>
                </a:rPr>
                <a:t>Wait Time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5727701" y="4248150"/>
              <a:ext cx="703263" cy="234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 marL="177800" indent="-1778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None/>
              </a:pPr>
              <a:r>
                <a:rPr lang="en-US" altLang="en-US" sz="1000" u="sng" dirty="0">
                  <a:latin typeface="Helvetica" panose="020B0604020202020204" pitchFamily="34" charset="0"/>
                </a:rPr>
                <a:t>Quality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7394576" y="4248150"/>
              <a:ext cx="955675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 marL="177800" indent="-1778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None/>
              </a:pPr>
              <a:r>
                <a:rPr lang="en-US" altLang="en-US" sz="1000" u="sng" dirty="0">
                  <a:latin typeface="Helvetica" panose="020B0604020202020204" pitchFamily="34" charset="0"/>
                </a:rPr>
                <a:t>Productivity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5451476" y="4527550"/>
              <a:ext cx="1287463" cy="298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 marL="177800" indent="-1778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Infection Rates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Blood Culture Contaminate Rate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Use of Clinical Pathways (Top 10)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7292976" y="4527550"/>
              <a:ext cx="1287463" cy="298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 marL="177800" indent="-1778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Length of Stay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Readmission Rate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Daily Staffing vs Occupancy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403726" y="5949950"/>
              <a:ext cx="1539875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 marL="177800" indent="-1778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indent="-1651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Incentive Plan</a:t>
              </a:r>
            </a:p>
            <a:p>
              <a:pPr lvl="1"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Tx/>
                <a:buChar char="–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Awareness</a:t>
              </a:r>
            </a:p>
            <a:p>
              <a:pPr lvl="1"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Tx/>
                <a:buChar char="–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Implementation</a:t>
              </a: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6257926" y="5949950"/>
              <a:ext cx="1539875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 marL="177800" indent="-1778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indent="-1651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Strategic Database</a:t>
              </a:r>
            </a:p>
            <a:p>
              <a:pPr lvl="1"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Tx/>
                <a:buChar char="–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Availability</a:t>
              </a:r>
            </a:p>
            <a:p>
              <a:pPr lvl="1"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Tx/>
                <a:buChar char="–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Use</a:t>
              </a: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190750" y="2262189"/>
              <a:ext cx="3467100" cy="14128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2320926" y="2876550"/>
              <a:ext cx="1592263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 marL="177800" indent="-1778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% Satisfied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% Would Recommend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% Parents Could Articulate Care Plan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Discharge Timeliness</a:t>
              </a: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90750" y="2262188"/>
              <a:ext cx="3467100" cy="2286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Customer</a:t>
              </a: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2574926" y="2559050"/>
              <a:ext cx="703263" cy="234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None/>
              </a:pPr>
              <a:r>
                <a:rPr lang="en-US" altLang="en-US" sz="1000" dirty="0">
                  <a:latin typeface="Helvetica" panose="020B0604020202020204" pitchFamily="34" charset="0"/>
                </a:rPr>
                <a:t>Patient</a:t>
              </a: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4076701" y="2559050"/>
              <a:ext cx="1285875" cy="234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None/>
              </a:pPr>
              <a:r>
                <a:rPr lang="en-US" altLang="en-US" sz="1000" dirty="0">
                  <a:latin typeface="Helvetica" panose="020B0604020202020204" pitchFamily="34" charset="0"/>
                </a:rPr>
                <a:t>Primary Care Physician</a:t>
              </a: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4092576" y="2876550"/>
              <a:ext cx="1490663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 marL="177800" indent="-1778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% Satisfied with Communication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endParaRPr lang="en-US" altLang="en-US" sz="900" b="0" dirty="0">
                <a:latin typeface="Helvetica" panose="020B0604020202020204" pitchFamily="34" charset="0"/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% Parents Could Identify ACH</a:t>
              </a:r>
              <a:r>
                <a:rPr lang="en-US" altLang="en-US" sz="900" dirty="0">
                  <a:solidFill>
                    <a:srgbClr val="FF3300"/>
                  </a:solidFill>
                  <a:latin typeface="Helvetica" panose="020B0604020202020204" pitchFamily="34" charset="0"/>
                </a:rPr>
                <a:t> </a:t>
              </a:r>
              <a:r>
                <a:rPr lang="en-US" altLang="en-US" sz="900" b="0" dirty="0">
                  <a:latin typeface="Helvetica" panose="020B0604020202020204" pitchFamily="34" charset="0"/>
                </a:rPr>
                <a:t>Physician</a:t>
              </a: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6496050" y="2262189"/>
              <a:ext cx="3467100" cy="14128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6765926" y="2876550"/>
              <a:ext cx="1287463" cy="298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 marL="177800" indent="-1778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Cost per Case</a:t>
              </a: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6496050" y="2262188"/>
              <a:ext cx="3467100" cy="2286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anose="020B0604020202020204" pitchFamily="34" charset="0"/>
                </a:rPr>
                <a:t>Financial</a:t>
              </a:r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8537576" y="2876550"/>
              <a:ext cx="1287463" cy="298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 marL="177800" indent="-1778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Revenue from Neonatal Care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7610476" y="2559050"/>
              <a:ext cx="1209675" cy="234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 marL="177800" indent="-1778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Clr>
                  <a:schemeClr val="tx2"/>
                </a:buClr>
                <a:buFont typeface="Monotype Sorts" pitchFamily="2" charset="2"/>
                <a:buChar char="q"/>
              </a:pPr>
              <a:r>
                <a:rPr lang="en-US" altLang="en-US" sz="900" b="0" dirty="0">
                  <a:latin typeface="Helvetica" panose="020B0604020202020204" pitchFamily="34" charset="0"/>
                </a:rPr>
                <a:t>Operating Margin</a:t>
              </a:r>
            </a:p>
          </p:txBody>
        </p:sp>
      </p:grpSp>
      <p:sp>
        <p:nvSpPr>
          <p:cNvPr id="37" name="Footer Placeholder 1">
            <a:extLst>
              <a:ext uri="{FF2B5EF4-FFF2-40B4-BE49-F238E27FC236}">
                <a16:creationId xmlns:a16="http://schemas.microsoft.com/office/drawing/2014/main" id="{6EBDD21C-CF17-4D4B-8D53-B1F6CC19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29451"/>
            <a:ext cx="4114800" cy="365125"/>
          </a:xfrm>
        </p:spPr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689416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98625" y="609600"/>
            <a:ext cx="8794750" cy="5883274"/>
            <a:chOff x="1676400" y="533400"/>
            <a:chExt cx="8794750" cy="6172200"/>
          </a:xfrm>
        </p:grpSpPr>
        <p:sp>
          <p:nvSpPr>
            <p:cNvPr id="59395" name="Rectangle 15"/>
            <p:cNvSpPr>
              <a:spLocks noChangeArrowheads="1"/>
            </p:cNvSpPr>
            <p:nvPr/>
          </p:nvSpPr>
          <p:spPr bwMode="auto">
            <a:xfrm>
              <a:off x="6330951" y="2503489"/>
              <a:ext cx="2028825" cy="4130675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000" i="1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Customer Focused Relationships</a:t>
              </a:r>
            </a:p>
          </p:txBody>
        </p:sp>
        <p:sp>
          <p:nvSpPr>
            <p:cNvPr id="59396" name="Rectangle 2"/>
            <p:cNvSpPr>
              <a:spLocks noChangeArrowheads="1"/>
            </p:cNvSpPr>
            <p:nvPr/>
          </p:nvSpPr>
          <p:spPr bwMode="auto">
            <a:xfrm rot="16200000">
              <a:off x="1442244" y="3061494"/>
              <a:ext cx="776288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i="1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Customer</a:t>
              </a:r>
            </a:p>
          </p:txBody>
        </p:sp>
        <p:sp>
          <p:nvSpPr>
            <p:cNvPr id="59397" name="Rectangle 3"/>
            <p:cNvSpPr>
              <a:spLocks noChangeArrowheads="1"/>
            </p:cNvSpPr>
            <p:nvPr/>
          </p:nvSpPr>
          <p:spPr bwMode="auto">
            <a:xfrm rot="16200000">
              <a:off x="1180307" y="1494632"/>
              <a:ext cx="1306512" cy="24447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000" i="1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Financial &amp; Values</a:t>
              </a:r>
            </a:p>
          </p:txBody>
        </p:sp>
        <p:sp>
          <p:nvSpPr>
            <p:cNvPr id="59398" name="Rectangle 4"/>
            <p:cNvSpPr>
              <a:spLocks noChangeArrowheads="1"/>
            </p:cNvSpPr>
            <p:nvPr/>
          </p:nvSpPr>
          <p:spPr bwMode="auto">
            <a:xfrm rot="16202108">
              <a:off x="1247776" y="4740276"/>
              <a:ext cx="1171575" cy="24447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000" i="1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Internal Process</a:t>
              </a:r>
            </a:p>
          </p:txBody>
        </p:sp>
        <p:cxnSp>
          <p:nvCxnSpPr>
            <p:cNvPr id="59399" name="AutoShape 5"/>
            <p:cNvCxnSpPr>
              <a:cxnSpLocks noChangeShapeType="1"/>
            </p:cNvCxnSpPr>
            <p:nvPr/>
          </p:nvCxnSpPr>
          <p:spPr bwMode="auto">
            <a:xfrm>
              <a:off x="7235825" y="4364038"/>
              <a:ext cx="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00" name="Rectangle 6"/>
            <p:cNvSpPr>
              <a:spLocks noChangeArrowheads="1"/>
            </p:cNvSpPr>
            <p:nvPr/>
          </p:nvSpPr>
          <p:spPr bwMode="auto">
            <a:xfrm>
              <a:off x="1976438" y="2503488"/>
              <a:ext cx="2100262" cy="410210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000" i="1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Motivated and Prepared People</a:t>
              </a:r>
            </a:p>
          </p:txBody>
        </p:sp>
        <p:sp>
          <p:nvSpPr>
            <p:cNvPr id="59401" name="Oval 7"/>
            <p:cNvSpPr>
              <a:spLocks noChangeArrowheads="1"/>
            </p:cNvSpPr>
            <p:nvPr/>
          </p:nvSpPr>
          <p:spPr bwMode="auto">
            <a:xfrm>
              <a:off x="2292350" y="3854450"/>
              <a:ext cx="1627188" cy="5413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900" b="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Foster a Values-Driven, High Achievement Culture</a:t>
              </a:r>
            </a:p>
          </p:txBody>
        </p:sp>
        <p:sp>
          <p:nvSpPr>
            <p:cNvPr id="59402" name="Oval 8"/>
            <p:cNvSpPr>
              <a:spLocks noChangeArrowheads="1"/>
            </p:cNvSpPr>
            <p:nvPr/>
          </p:nvSpPr>
          <p:spPr bwMode="auto">
            <a:xfrm>
              <a:off x="2274888" y="2819400"/>
              <a:ext cx="1674812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“ABC People Make a Difference” </a:t>
              </a:r>
            </a:p>
          </p:txBody>
        </p:sp>
        <p:sp>
          <p:nvSpPr>
            <p:cNvPr id="59403" name="Oval 9"/>
            <p:cNvSpPr>
              <a:spLocks noChangeArrowheads="1"/>
            </p:cNvSpPr>
            <p:nvPr/>
          </p:nvSpPr>
          <p:spPr bwMode="auto">
            <a:xfrm>
              <a:off x="2249488" y="4645025"/>
              <a:ext cx="1712912" cy="5540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b="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Enable Individuals to Develop to Their Full Potential</a:t>
              </a:r>
            </a:p>
          </p:txBody>
        </p:sp>
        <p:sp>
          <p:nvSpPr>
            <p:cNvPr id="59404" name="Oval 10"/>
            <p:cNvSpPr>
              <a:spLocks noChangeArrowheads="1"/>
            </p:cNvSpPr>
            <p:nvPr/>
          </p:nvSpPr>
          <p:spPr bwMode="auto">
            <a:xfrm>
              <a:off x="2209800" y="914401"/>
              <a:ext cx="1785938" cy="568325"/>
            </a:xfrm>
            <a:prstGeom prst="ellipse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33CC33"/>
                      </a:gs>
                      <a:gs pos="100000">
                        <a:srgbClr val="0040C0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Passionate About the Kind of Company We Are Building Together</a:t>
              </a:r>
              <a:r>
                <a:rPr lang="en-US" altLang="en-US" sz="900" b="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 </a:t>
              </a:r>
            </a:p>
          </p:txBody>
        </p:sp>
        <p:cxnSp>
          <p:nvCxnSpPr>
            <p:cNvPr id="59405" name="AutoShape 11"/>
            <p:cNvCxnSpPr>
              <a:cxnSpLocks noChangeShapeType="1"/>
              <a:stCxn id="59401" idx="0"/>
              <a:endCxn id="59402" idx="4"/>
            </p:cNvCxnSpPr>
            <p:nvPr/>
          </p:nvCxnSpPr>
          <p:spPr bwMode="auto">
            <a:xfrm rot="16200000">
              <a:off x="2859088" y="3600450"/>
              <a:ext cx="501650" cy="635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06" name="Oval 12"/>
            <p:cNvSpPr>
              <a:spLocks noChangeArrowheads="1"/>
            </p:cNvSpPr>
            <p:nvPr/>
          </p:nvSpPr>
          <p:spPr bwMode="auto">
            <a:xfrm>
              <a:off x="2306638" y="5432425"/>
              <a:ext cx="1585912" cy="4651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Attract and Retain the Right People</a:t>
              </a:r>
            </a:p>
          </p:txBody>
        </p:sp>
        <p:cxnSp>
          <p:nvCxnSpPr>
            <p:cNvPr id="59407" name="AutoShape 13"/>
            <p:cNvCxnSpPr>
              <a:cxnSpLocks noChangeShapeType="1"/>
              <a:stCxn id="59406" idx="0"/>
              <a:endCxn id="59403" idx="4"/>
            </p:cNvCxnSpPr>
            <p:nvPr/>
          </p:nvCxnSpPr>
          <p:spPr bwMode="auto">
            <a:xfrm rot="16200000">
              <a:off x="2986882" y="5312569"/>
              <a:ext cx="233362" cy="6350"/>
            </a:xfrm>
            <a:prstGeom prst="curvedConnector3">
              <a:avLst>
                <a:gd name="adj1" fmla="val 49662"/>
              </a:avLst>
            </a:prstGeom>
            <a:noFill/>
            <a:ln w="12700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408" name="AutoShape 14"/>
            <p:cNvCxnSpPr>
              <a:cxnSpLocks noChangeShapeType="1"/>
              <a:stCxn id="59403" idx="0"/>
              <a:endCxn id="59401" idx="4"/>
            </p:cNvCxnSpPr>
            <p:nvPr/>
          </p:nvCxnSpPr>
          <p:spPr bwMode="auto">
            <a:xfrm rot="16200000">
              <a:off x="2982120" y="4520407"/>
              <a:ext cx="249237" cy="0"/>
            </a:xfrm>
            <a:prstGeom prst="straightConnector1">
              <a:avLst/>
            </a:prstGeom>
            <a:noFill/>
            <a:ln w="12700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09" name="Rectangle 16"/>
            <p:cNvSpPr>
              <a:spLocks noChangeArrowheads="1"/>
            </p:cNvSpPr>
            <p:nvPr/>
          </p:nvSpPr>
          <p:spPr bwMode="auto">
            <a:xfrm>
              <a:off x="8489950" y="2503489"/>
              <a:ext cx="1981200" cy="4116387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000" i="1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Superior Execution</a:t>
              </a:r>
            </a:p>
          </p:txBody>
        </p:sp>
        <p:sp>
          <p:nvSpPr>
            <p:cNvPr id="59410" name="Rectangle 17"/>
            <p:cNvSpPr>
              <a:spLocks noChangeArrowheads="1"/>
            </p:cNvSpPr>
            <p:nvPr/>
          </p:nvSpPr>
          <p:spPr bwMode="auto">
            <a:xfrm>
              <a:off x="4251325" y="2513014"/>
              <a:ext cx="1930400" cy="4086225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 defTabSz="7620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defTabSz="7620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000" i="1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  Value Added Solutions </a:t>
              </a:r>
            </a:p>
          </p:txBody>
        </p:sp>
        <p:sp>
          <p:nvSpPr>
            <p:cNvPr id="59411" name="Oval 18"/>
            <p:cNvSpPr>
              <a:spLocks noChangeArrowheads="1"/>
            </p:cNvSpPr>
            <p:nvPr/>
          </p:nvSpPr>
          <p:spPr bwMode="auto">
            <a:xfrm>
              <a:off x="4419600" y="1524001"/>
              <a:ext cx="1536700" cy="506413"/>
            </a:xfrm>
            <a:prstGeom prst="ellipse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1FF5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Grow Revenues: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Target: 15%</a:t>
              </a:r>
            </a:p>
          </p:txBody>
        </p:sp>
        <p:sp>
          <p:nvSpPr>
            <p:cNvPr id="59412" name="Oval 19"/>
            <p:cNvSpPr>
              <a:spLocks noChangeArrowheads="1"/>
            </p:cNvSpPr>
            <p:nvPr/>
          </p:nvSpPr>
          <p:spPr bwMode="auto">
            <a:xfrm>
              <a:off x="6642100" y="1523999"/>
              <a:ext cx="1511300" cy="630237"/>
            </a:xfrm>
            <a:prstGeom prst="ellipse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1FF5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Steadily Improve Company-wide Operating Margins</a:t>
              </a:r>
            </a:p>
          </p:txBody>
        </p:sp>
        <p:cxnSp>
          <p:nvCxnSpPr>
            <p:cNvPr id="59413" name="AutoShape 20"/>
            <p:cNvCxnSpPr>
              <a:cxnSpLocks noChangeShapeType="1"/>
              <a:stCxn id="59411" idx="0"/>
              <a:endCxn id="59416" idx="2"/>
            </p:cNvCxnSpPr>
            <p:nvPr/>
          </p:nvCxnSpPr>
          <p:spPr bwMode="auto">
            <a:xfrm rot="16200000">
              <a:off x="5461000" y="908050"/>
              <a:ext cx="342900" cy="889000"/>
            </a:xfrm>
            <a:prstGeom prst="curvedConnector2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414" name="AutoShape 21"/>
            <p:cNvCxnSpPr>
              <a:cxnSpLocks noChangeShapeType="1"/>
              <a:stCxn id="59412" idx="2"/>
              <a:endCxn id="59416" idx="2"/>
            </p:cNvCxnSpPr>
            <p:nvPr/>
          </p:nvCxnSpPr>
          <p:spPr bwMode="auto">
            <a:xfrm rot="10800000">
              <a:off x="6076952" y="1181101"/>
              <a:ext cx="565149" cy="658017"/>
            </a:xfrm>
            <a:prstGeom prst="curvedConnector3">
              <a:avLst>
                <a:gd name="adj1" fmla="val 140450"/>
              </a:avLst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15" name="Oval 22"/>
            <p:cNvSpPr>
              <a:spLocks noChangeArrowheads="1"/>
            </p:cNvSpPr>
            <p:nvPr/>
          </p:nvSpPr>
          <p:spPr bwMode="auto">
            <a:xfrm>
              <a:off x="4419600" y="3962400"/>
              <a:ext cx="15113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 Offer Innovative Solutions</a:t>
              </a:r>
            </a:p>
          </p:txBody>
        </p:sp>
        <p:sp>
          <p:nvSpPr>
            <p:cNvPr id="59416" name="Oval 23"/>
            <p:cNvSpPr>
              <a:spLocks noChangeArrowheads="1"/>
            </p:cNvSpPr>
            <p:nvPr/>
          </p:nvSpPr>
          <p:spPr bwMode="auto">
            <a:xfrm>
              <a:off x="6076951" y="914400"/>
              <a:ext cx="2995613" cy="533400"/>
            </a:xfrm>
            <a:prstGeom prst="ellipse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33CC33"/>
                      </a:gs>
                      <a:gs pos="100000">
                        <a:srgbClr val="0040C0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Build Superior Shareholder Value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Target: 15% EPS Growth</a:t>
              </a:r>
            </a:p>
          </p:txBody>
        </p:sp>
        <p:sp>
          <p:nvSpPr>
            <p:cNvPr id="59417" name="Oval 24"/>
            <p:cNvSpPr>
              <a:spLocks noChangeArrowheads="1"/>
            </p:cNvSpPr>
            <p:nvPr/>
          </p:nvSpPr>
          <p:spPr bwMode="auto">
            <a:xfrm>
              <a:off x="4343400" y="2819400"/>
              <a:ext cx="1676400" cy="5349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“ABC Helps Me and My Customers Succeed” </a:t>
              </a:r>
            </a:p>
          </p:txBody>
        </p:sp>
        <p:cxnSp>
          <p:nvCxnSpPr>
            <p:cNvPr id="59418" name="AutoShape 25"/>
            <p:cNvCxnSpPr>
              <a:cxnSpLocks noChangeShapeType="1"/>
              <a:stCxn id="59415" idx="0"/>
              <a:endCxn id="59417" idx="4"/>
            </p:cNvCxnSpPr>
            <p:nvPr/>
          </p:nvCxnSpPr>
          <p:spPr bwMode="auto">
            <a:xfrm flipV="1">
              <a:off x="5175250" y="3354388"/>
              <a:ext cx="6350" cy="608012"/>
            </a:xfrm>
            <a:prstGeom prst="straightConnector1">
              <a:avLst/>
            </a:prstGeom>
            <a:noFill/>
            <a:ln w="12700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19" name="Oval 26"/>
            <p:cNvSpPr>
              <a:spLocks noChangeArrowheads="1"/>
            </p:cNvSpPr>
            <p:nvPr/>
          </p:nvSpPr>
          <p:spPr bwMode="auto">
            <a:xfrm>
              <a:off x="8686801" y="4953000"/>
              <a:ext cx="1712913" cy="5524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900" b="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 Meet Requirements and Exceed Expectations </a:t>
              </a:r>
            </a:p>
          </p:txBody>
        </p:sp>
        <p:cxnSp>
          <p:nvCxnSpPr>
            <p:cNvPr id="59420" name="AutoShape 27"/>
            <p:cNvCxnSpPr>
              <a:cxnSpLocks noChangeShapeType="1"/>
              <a:stCxn id="59424" idx="1"/>
              <a:endCxn id="59415" idx="4"/>
            </p:cNvCxnSpPr>
            <p:nvPr/>
          </p:nvCxnSpPr>
          <p:spPr bwMode="auto">
            <a:xfrm rot="5400000" flipH="1">
              <a:off x="4826794" y="4844256"/>
              <a:ext cx="889000" cy="192088"/>
            </a:xfrm>
            <a:prstGeom prst="curvedConnector3">
              <a:avLst>
                <a:gd name="adj1" fmla="val 54106"/>
              </a:avLst>
            </a:prstGeom>
            <a:noFill/>
            <a:ln w="12700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21" name="Oval 29"/>
            <p:cNvSpPr>
              <a:spLocks noChangeArrowheads="1"/>
            </p:cNvSpPr>
            <p:nvPr/>
          </p:nvSpPr>
          <p:spPr bwMode="auto">
            <a:xfrm>
              <a:off x="6362700" y="4454525"/>
              <a:ext cx="1544638" cy="5349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b="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Strategically Enter New Markets and Businesses</a:t>
              </a:r>
            </a:p>
          </p:txBody>
        </p:sp>
        <p:sp>
          <p:nvSpPr>
            <p:cNvPr id="59422" name="Oval 28"/>
            <p:cNvSpPr>
              <a:spLocks noChangeArrowheads="1"/>
            </p:cNvSpPr>
            <p:nvPr/>
          </p:nvSpPr>
          <p:spPr bwMode="auto">
            <a:xfrm>
              <a:off x="6553201" y="2819400"/>
              <a:ext cx="1685925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“ABC is a Trusted Partner” </a:t>
              </a:r>
            </a:p>
          </p:txBody>
        </p:sp>
        <p:sp>
          <p:nvSpPr>
            <p:cNvPr id="59423" name="Oval 30"/>
            <p:cNvSpPr>
              <a:spLocks noChangeArrowheads="1"/>
            </p:cNvSpPr>
            <p:nvPr/>
          </p:nvSpPr>
          <p:spPr bwMode="auto">
            <a:xfrm>
              <a:off x="6705600" y="3683001"/>
              <a:ext cx="1500188" cy="5572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b="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Expand and Deepen Customer Relationships </a:t>
              </a:r>
            </a:p>
          </p:txBody>
        </p:sp>
        <p:sp>
          <p:nvSpPr>
            <p:cNvPr id="59424" name="Oval 31"/>
            <p:cNvSpPr>
              <a:spLocks noChangeArrowheads="1"/>
            </p:cNvSpPr>
            <p:nvPr/>
          </p:nvSpPr>
          <p:spPr bwMode="auto">
            <a:xfrm>
              <a:off x="4994275" y="5310189"/>
              <a:ext cx="2547938" cy="5111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b="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900" b="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Proactively Build and Leverage Customer and Marketplace Knowledge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 altLang="en-US" sz="900" b="0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59425" name="AutoShape 32"/>
            <p:cNvSpPr>
              <a:spLocks noChangeArrowheads="1"/>
            </p:cNvSpPr>
            <p:nvPr/>
          </p:nvSpPr>
          <p:spPr bwMode="auto">
            <a:xfrm>
              <a:off x="6145213" y="2328863"/>
              <a:ext cx="196850" cy="203200"/>
            </a:xfrm>
            <a:prstGeom prst="upArrow">
              <a:avLst>
                <a:gd name="adj1" fmla="val 50000"/>
                <a:gd name="adj2" fmla="val 25806"/>
              </a:avLst>
            </a:prstGeom>
            <a:solidFill>
              <a:schemeClr val="tx1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59426" name="AutoShape 33"/>
            <p:cNvSpPr>
              <a:spLocks noChangeArrowheads="1"/>
            </p:cNvSpPr>
            <p:nvPr/>
          </p:nvSpPr>
          <p:spPr bwMode="auto">
            <a:xfrm>
              <a:off x="8326438" y="2328863"/>
              <a:ext cx="196850" cy="203200"/>
            </a:xfrm>
            <a:prstGeom prst="upArrow">
              <a:avLst>
                <a:gd name="adj1" fmla="val 50000"/>
                <a:gd name="adj2" fmla="val 25806"/>
              </a:avLst>
            </a:prstGeom>
            <a:solidFill>
              <a:schemeClr val="tx1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59427" name="AutoShape 34"/>
            <p:cNvSpPr>
              <a:spLocks noChangeArrowheads="1"/>
            </p:cNvSpPr>
            <p:nvPr/>
          </p:nvSpPr>
          <p:spPr bwMode="auto">
            <a:xfrm>
              <a:off x="4067175" y="2341563"/>
              <a:ext cx="196850" cy="203200"/>
            </a:xfrm>
            <a:prstGeom prst="upArrow">
              <a:avLst>
                <a:gd name="adj1" fmla="val 50000"/>
                <a:gd name="adj2" fmla="val 25806"/>
              </a:avLst>
            </a:prstGeom>
            <a:solidFill>
              <a:schemeClr val="tx1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cxnSp>
          <p:nvCxnSpPr>
            <p:cNvPr id="59428" name="AutoShape 35"/>
            <p:cNvCxnSpPr>
              <a:cxnSpLocks noChangeShapeType="1"/>
              <a:stCxn id="59424" idx="6"/>
              <a:endCxn id="59423" idx="4"/>
            </p:cNvCxnSpPr>
            <p:nvPr/>
          </p:nvCxnSpPr>
          <p:spPr bwMode="auto">
            <a:xfrm flipH="1" flipV="1">
              <a:off x="7456489" y="4240213"/>
              <a:ext cx="85725" cy="1325562"/>
            </a:xfrm>
            <a:prstGeom prst="curvedConnector4">
              <a:avLst>
                <a:gd name="adj1" fmla="val -738889"/>
                <a:gd name="adj2" fmla="val 79639"/>
              </a:avLst>
            </a:prstGeom>
            <a:noFill/>
            <a:ln w="12700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429" name="AutoShape 36"/>
            <p:cNvCxnSpPr>
              <a:cxnSpLocks noChangeShapeType="1"/>
              <a:stCxn id="59421" idx="1"/>
              <a:endCxn id="59423" idx="3"/>
            </p:cNvCxnSpPr>
            <p:nvPr/>
          </p:nvCxnSpPr>
          <p:spPr bwMode="auto">
            <a:xfrm rot="16200000">
              <a:off x="6569869" y="4177507"/>
              <a:ext cx="373063" cy="336550"/>
            </a:xfrm>
            <a:prstGeom prst="curvedConnector3">
              <a:avLst>
                <a:gd name="adj1" fmla="val 49361"/>
              </a:avLst>
            </a:prstGeom>
            <a:noFill/>
            <a:ln w="12700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30" name="Oval 37"/>
            <p:cNvSpPr>
              <a:spLocks noChangeArrowheads="1"/>
            </p:cNvSpPr>
            <p:nvPr/>
          </p:nvSpPr>
          <p:spPr bwMode="auto">
            <a:xfrm>
              <a:off x="8610600" y="1524000"/>
              <a:ext cx="1639888" cy="533400"/>
            </a:xfrm>
            <a:prstGeom prst="ellipse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1FF5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Manage Risk / Return on Capital Invested</a:t>
              </a:r>
            </a:p>
          </p:txBody>
        </p:sp>
        <p:cxnSp>
          <p:nvCxnSpPr>
            <p:cNvPr id="59431" name="AutoShape 38"/>
            <p:cNvCxnSpPr>
              <a:cxnSpLocks noChangeShapeType="1"/>
              <a:stCxn id="59430" idx="7"/>
              <a:endCxn id="59416" idx="6"/>
            </p:cNvCxnSpPr>
            <p:nvPr/>
          </p:nvCxnSpPr>
          <p:spPr bwMode="auto">
            <a:xfrm rot="5400000" flipH="1">
              <a:off x="9331325" y="922338"/>
              <a:ext cx="420688" cy="938212"/>
            </a:xfrm>
            <a:prstGeom prst="curvedConnector2">
              <a:avLst/>
            </a:prstGeom>
            <a:noFill/>
            <a:ln w="12700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32" name="Oval 39"/>
            <p:cNvSpPr>
              <a:spLocks noChangeArrowheads="1"/>
            </p:cNvSpPr>
            <p:nvPr/>
          </p:nvSpPr>
          <p:spPr bwMode="auto">
            <a:xfrm>
              <a:off x="2819400" y="6019800"/>
              <a:ext cx="6934200" cy="268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050" b="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 Employ Technology Platforms that Support the Strategy </a:t>
              </a:r>
            </a:p>
          </p:txBody>
        </p:sp>
        <p:cxnSp>
          <p:nvCxnSpPr>
            <p:cNvPr id="59433" name="AutoShape 40"/>
            <p:cNvCxnSpPr>
              <a:cxnSpLocks noChangeShapeType="1"/>
              <a:stCxn id="59424" idx="7"/>
              <a:endCxn id="59421" idx="4"/>
            </p:cNvCxnSpPr>
            <p:nvPr/>
          </p:nvCxnSpPr>
          <p:spPr bwMode="auto">
            <a:xfrm rot="5400000" flipH="1">
              <a:off x="6954839" y="5170489"/>
              <a:ext cx="395287" cy="33337"/>
            </a:xfrm>
            <a:prstGeom prst="curvedConnector3">
              <a:avLst>
                <a:gd name="adj1" fmla="val 59440"/>
              </a:avLst>
            </a:prstGeom>
            <a:noFill/>
            <a:ln w="12700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34" name="Oval 41"/>
            <p:cNvSpPr>
              <a:spLocks noChangeArrowheads="1"/>
            </p:cNvSpPr>
            <p:nvPr/>
          </p:nvSpPr>
          <p:spPr bwMode="auto">
            <a:xfrm>
              <a:off x="8556625" y="3984625"/>
              <a:ext cx="1658938" cy="6429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b="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Continually Improve Efficiency and Quality</a:t>
              </a:r>
            </a:p>
          </p:txBody>
        </p:sp>
        <p:sp>
          <p:nvSpPr>
            <p:cNvPr id="59435" name="Oval 42"/>
            <p:cNvSpPr>
              <a:spLocks noChangeArrowheads="1"/>
            </p:cNvSpPr>
            <p:nvPr/>
          </p:nvSpPr>
          <p:spPr bwMode="auto">
            <a:xfrm>
              <a:off x="8639176" y="2819400"/>
              <a:ext cx="1643063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“ABC Delivers On Commitments” </a:t>
              </a:r>
            </a:p>
          </p:txBody>
        </p:sp>
        <p:cxnSp>
          <p:nvCxnSpPr>
            <p:cNvPr id="59436" name="AutoShape 43"/>
            <p:cNvCxnSpPr>
              <a:cxnSpLocks noChangeShapeType="1"/>
              <a:stCxn id="59457" idx="3"/>
              <a:endCxn id="59412" idx="6"/>
            </p:cNvCxnSpPr>
            <p:nvPr/>
          </p:nvCxnSpPr>
          <p:spPr bwMode="auto">
            <a:xfrm flipH="1" flipV="1">
              <a:off x="8153400" y="1839118"/>
              <a:ext cx="666750" cy="2237583"/>
            </a:xfrm>
            <a:prstGeom prst="curvedConnector3">
              <a:avLst>
                <a:gd name="adj1" fmla="val -34286"/>
              </a:avLst>
            </a:prstGeom>
            <a:noFill/>
            <a:ln w="12700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437" name="AutoShape 44"/>
            <p:cNvCxnSpPr>
              <a:cxnSpLocks noChangeShapeType="1"/>
              <a:stCxn id="59423" idx="0"/>
              <a:endCxn id="59422" idx="4"/>
            </p:cNvCxnSpPr>
            <p:nvPr/>
          </p:nvCxnSpPr>
          <p:spPr bwMode="auto">
            <a:xfrm rot="5400000" flipH="1">
              <a:off x="7261226" y="3487738"/>
              <a:ext cx="330200" cy="6032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438" name="AutoShape 45"/>
            <p:cNvCxnSpPr>
              <a:cxnSpLocks noChangeShapeType="1"/>
              <a:stCxn id="59419" idx="6"/>
              <a:endCxn id="59435" idx="4"/>
            </p:cNvCxnSpPr>
            <p:nvPr/>
          </p:nvCxnSpPr>
          <p:spPr bwMode="auto">
            <a:xfrm flipH="1" flipV="1">
              <a:off x="9461501" y="3352801"/>
              <a:ext cx="938213" cy="1876425"/>
            </a:xfrm>
            <a:prstGeom prst="curvedConnector4">
              <a:avLst>
                <a:gd name="adj1" fmla="val 9306"/>
                <a:gd name="adj2" fmla="val 70977"/>
              </a:avLst>
            </a:prstGeom>
            <a:noFill/>
            <a:ln w="12700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439" name="AutoShape 46"/>
            <p:cNvCxnSpPr>
              <a:cxnSpLocks noChangeShapeType="1"/>
              <a:stCxn id="59404" idx="6"/>
              <a:endCxn id="59416" idx="2"/>
            </p:cNvCxnSpPr>
            <p:nvPr/>
          </p:nvCxnSpPr>
          <p:spPr bwMode="auto">
            <a:xfrm flipV="1">
              <a:off x="3995738" y="1181101"/>
              <a:ext cx="2081212" cy="17463"/>
            </a:xfrm>
            <a:prstGeom prst="straightConnector1">
              <a:avLst/>
            </a:prstGeom>
            <a:noFill/>
            <a:ln w="12700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40" name="Rectangle 47"/>
            <p:cNvSpPr>
              <a:spLocks noChangeArrowheads="1"/>
            </p:cNvSpPr>
            <p:nvPr/>
          </p:nvSpPr>
          <p:spPr bwMode="auto">
            <a:xfrm>
              <a:off x="2108200" y="5588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F1</a:t>
              </a:r>
            </a:p>
          </p:txBody>
        </p:sp>
        <p:sp>
          <p:nvSpPr>
            <p:cNvPr id="59441" name="Rectangle 48"/>
            <p:cNvSpPr>
              <a:spLocks noChangeArrowheads="1"/>
            </p:cNvSpPr>
            <p:nvPr/>
          </p:nvSpPr>
          <p:spPr bwMode="auto">
            <a:xfrm>
              <a:off x="2222500" y="1020763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V1</a:t>
              </a:r>
            </a:p>
          </p:txBody>
        </p:sp>
        <p:sp>
          <p:nvSpPr>
            <p:cNvPr id="59442" name="Rectangle 49"/>
            <p:cNvSpPr>
              <a:spLocks noChangeArrowheads="1"/>
            </p:cNvSpPr>
            <p:nvPr/>
          </p:nvSpPr>
          <p:spPr bwMode="auto">
            <a:xfrm>
              <a:off x="6108700" y="10287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F1</a:t>
              </a:r>
            </a:p>
          </p:txBody>
        </p:sp>
        <p:sp>
          <p:nvSpPr>
            <p:cNvPr id="59443" name="Rectangle 50"/>
            <p:cNvSpPr>
              <a:spLocks noChangeArrowheads="1"/>
            </p:cNvSpPr>
            <p:nvPr/>
          </p:nvSpPr>
          <p:spPr bwMode="auto">
            <a:xfrm>
              <a:off x="4419600" y="15240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F2</a:t>
              </a:r>
            </a:p>
          </p:txBody>
        </p:sp>
        <p:sp>
          <p:nvSpPr>
            <p:cNvPr id="59444" name="Rectangle 51"/>
            <p:cNvSpPr>
              <a:spLocks noChangeArrowheads="1"/>
            </p:cNvSpPr>
            <p:nvPr/>
          </p:nvSpPr>
          <p:spPr bwMode="auto">
            <a:xfrm>
              <a:off x="6629400" y="15240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F3</a:t>
              </a:r>
            </a:p>
          </p:txBody>
        </p:sp>
        <p:sp>
          <p:nvSpPr>
            <p:cNvPr id="59445" name="Rectangle 52"/>
            <p:cNvSpPr>
              <a:spLocks noChangeArrowheads="1"/>
            </p:cNvSpPr>
            <p:nvPr/>
          </p:nvSpPr>
          <p:spPr bwMode="auto">
            <a:xfrm>
              <a:off x="8604250" y="15240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F4</a:t>
              </a:r>
            </a:p>
          </p:txBody>
        </p:sp>
        <p:sp>
          <p:nvSpPr>
            <p:cNvPr id="59446" name="Rectangle 53"/>
            <p:cNvSpPr>
              <a:spLocks noChangeArrowheads="1"/>
            </p:cNvSpPr>
            <p:nvPr/>
          </p:nvSpPr>
          <p:spPr bwMode="auto">
            <a:xfrm>
              <a:off x="2222500" y="28956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C1</a:t>
              </a:r>
            </a:p>
          </p:txBody>
        </p:sp>
        <p:sp>
          <p:nvSpPr>
            <p:cNvPr id="59447" name="Rectangle 54"/>
            <p:cNvSpPr>
              <a:spLocks noChangeArrowheads="1"/>
            </p:cNvSpPr>
            <p:nvPr/>
          </p:nvSpPr>
          <p:spPr bwMode="auto">
            <a:xfrm>
              <a:off x="6553200" y="28956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C3</a:t>
              </a:r>
            </a:p>
          </p:txBody>
        </p:sp>
        <p:sp>
          <p:nvSpPr>
            <p:cNvPr id="59448" name="Rectangle 55"/>
            <p:cNvSpPr>
              <a:spLocks noChangeArrowheads="1"/>
            </p:cNvSpPr>
            <p:nvPr/>
          </p:nvSpPr>
          <p:spPr bwMode="auto">
            <a:xfrm>
              <a:off x="8686800" y="28956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C4</a:t>
              </a:r>
            </a:p>
          </p:txBody>
        </p:sp>
        <p:sp>
          <p:nvSpPr>
            <p:cNvPr id="59449" name="Rectangle 56"/>
            <p:cNvSpPr>
              <a:spLocks noChangeArrowheads="1"/>
            </p:cNvSpPr>
            <p:nvPr/>
          </p:nvSpPr>
          <p:spPr bwMode="auto">
            <a:xfrm>
              <a:off x="4406900" y="28956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C2</a:t>
              </a:r>
            </a:p>
          </p:txBody>
        </p:sp>
        <p:sp>
          <p:nvSpPr>
            <p:cNvPr id="59450" name="Rectangle 57"/>
            <p:cNvSpPr>
              <a:spLocks noChangeArrowheads="1"/>
            </p:cNvSpPr>
            <p:nvPr/>
          </p:nvSpPr>
          <p:spPr bwMode="auto">
            <a:xfrm>
              <a:off x="2311400" y="38608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I3</a:t>
              </a:r>
            </a:p>
          </p:txBody>
        </p:sp>
        <p:sp>
          <p:nvSpPr>
            <p:cNvPr id="59451" name="Rectangle 58"/>
            <p:cNvSpPr>
              <a:spLocks noChangeArrowheads="1"/>
            </p:cNvSpPr>
            <p:nvPr/>
          </p:nvSpPr>
          <p:spPr bwMode="auto">
            <a:xfrm>
              <a:off x="2311400" y="47117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I2</a:t>
              </a:r>
            </a:p>
          </p:txBody>
        </p:sp>
        <p:sp>
          <p:nvSpPr>
            <p:cNvPr id="59452" name="Rectangle 59"/>
            <p:cNvSpPr>
              <a:spLocks noChangeArrowheads="1"/>
            </p:cNvSpPr>
            <p:nvPr/>
          </p:nvSpPr>
          <p:spPr bwMode="auto">
            <a:xfrm>
              <a:off x="2273300" y="55118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I1</a:t>
              </a:r>
            </a:p>
          </p:txBody>
        </p:sp>
        <p:sp>
          <p:nvSpPr>
            <p:cNvPr id="59453" name="Rectangle 60"/>
            <p:cNvSpPr>
              <a:spLocks noChangeArrowheads="1"/>
            </p:cNvSpPr>
            <p:nvPr/>
          </p:nvSpPr>
          <p:spPr bwMode="auto">
            <a:xfrm>
              <a:off x="4441065" y="59944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I10</a:t>
              </a:r>
            </a:p>
          </p:txBody>
        </p:sp>
        <p:sp>
          <p:nvSpPr>
            <p:cNvPr id="59454" name="Rectangle 61"/>
            <p:cNvSpPr>
              <a:spLocks noChangeArrowheads="1"/>
            </p:cNvSpPr>
            <p:nvPr/>
          </p:nvSpPr>
          <p:spPr bwMode="auto">
            <a:xfrm>
              <a:off x="5092700" y="53975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I4</a:t>
              </a:r>
            </a:p>
          </p:txBody>
        </p:sp>
        <p:sp>
          <p:nvSpPr>
            <p:cNvPr id="59455" name="Rectangle 62"/>
            <p:cNvSpPr>
              <a:spLocks noChangeArrowheads="1"/>
            </p:cNvSpPr>
            <p:nvPr/>
          </p:nvSpPr>
          <p:spPr bwMode="auto">
            <a:xfrm>
              <a:off x="4394200" y="40132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I5</a:t>
              </a:r>
            </a:p>
          </p:txBody>
        </p:sp>
        <p:sp>
          <p:nvSpPr>
            <p:cNvPr id="59456" name="Rectangle 63"/>
            <p:cNvSpPr>
              <a:spLocks noChangeArrowheads="1"/>
            </p:cNvSpPr>
            <p:nvPr/>
          </p:nvSpPr>
          <p:spPr bwMode="auto">
            <a:xfrm>
              <a:off x="8763000" y="50927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I8</a:t>
              </a:r>
            </a:p>
          </p:txBody>
        </p:sp>
        <p:sp>
          <p:nvSpPr>
            <p:cNvPr id="59457" name="Rectangle 64"/>
            <p:cNvSpPr>
              <a:spLocks noChangeArrowheads="1"/>
            </p:cNvSpPr>
            <p:nvPr/>
          </p:nvSpPr>
          <p:spPr bwMode="auto">
            <a:xfrm>
              <a:off x="8585200" y="40132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I9</a:t>
              </a:r>
            </a:p>
          </p:txBody>
        </p:sp>
        <p:sp>
          <p:nvSpPr>
            <p:cNvPr id="59458" name="Rectangle 65"/>
            <p:cNvSpPr>
              <a:spLocks noChangeArrowheads="1"/>
            </p:cNvSpPr>
            <p:nvPr/>
          </p:nvSpPr>
          <p:spPr bwMode="auto">
            <a:xfrm>
              <a:off x="6362700" y="45720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I6</a:t>
              </a:r>
            </a:p>
          </p:txBody>
        </p:sp>
        <p:sp>
          <p:nvSpPr>
            <p:cNvPr id="59459" name="Rectangle 66"/>
            <p:cNvSpPr>
              <a:spLocks noChangeArrowheads="1"/>
            </p:cNvSpPr>
            <p:nvPr/>
          </p:nvSpPr>
          <p:spPr bwMode="auto">
            <a:xfrm>
              <a:off x="6680200" y="3746500"/>
              <a:ext cx="234950" cy="127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I7</a:t>
              </a:r>
            </a:p>
          </p:txBody>
        </p:sp>
        <p:sp>
          <p:nvSpPr>
            <p:cNvPr id="59460" name="Rectangle 67"/>
            <p:cNvSpPr>
              <a:spLocks noChangeArrowheads="1"/>
            </p:cNvSpPr>
            <p:nvPr/>
          </p:nvSpPr>
          <p:spPr bwMode="auto">
            <a:xfrm>
              <a:off x="1981200" y="533400"/>
              <a:ext cx="8458200" cy="2286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Build an Enduring Global Health and Life Sciences Company</a:t>
              </a:r>
            </a:p>
          </p:txBody>
        </p:sp>
        <p:sp>
          <p:nvSpPr>
            <p:cNvPr id="59461" name="Rectangle 68"/>
            <p:cNvSpPr>
              <a:spLocks noChangeArrowheads="1"/>
            </p:cNvSpPr>
            <p:nvPr/>
          </p:nvSpPr>
          <p:spPr bwMode="auto">
            <a:xfrm>
              <a:off x="1981200" y="6477000"/>
              <a:ext cx="8458200" cy="2286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35000"/>
                </a:spcBef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en-US" sz="10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Our Core Values Are The Foundation of Everything We Do</a:t>
              </a:r>
            </a:p>
          </p:txBody>
        </p:sp>
        <p:cxnSp>
          <p:nvCxnSpPr>
            <p:cNvPr id="59462" name="AutoShape 69"/>
            <p:cNvCxnSpPr>
              <a:cxnSpLocks noChangeShapeType="1"/>
              <a:stCxn id="59434" idx="0"/>
              <a:endCxn id="59435" idx="4"/>
            </p:cNvCxnSpPr>
            <p:nvPr/>
          </p:nvCxnSpPr>
          <p:spPr bwMode="auto">
            <a:xfrm rot="16200000">
              <a:off x="9108282" y="3631407"/>
              <a:ext cx="631825" cy="74612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bg2">
                  <a:lumMod val="10000"/>
                </a:schemeClr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63" name="Line 70"/>
            <p:cNvSpPr>
              <a:spLocks noChangeShapeType="1"/>
            </p:cNvSpPr>
            <p:nvPr/>
          </p:nvSpPr>
          <p:spPr bwMode="auto">
            <a:xfrm flipV="1">
              <a:off x="3124200" y="762000"/>
              <a:ext cx="0" cy="152400"/>
            </a:xfrm>
            <a:prstGeom prst="line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9464" name="Line 71"/>
            <p:cNvSpPr>
              <a:spLocks noChangeShapeType="1"/>
            </p:cNvSpPr>
            <p:nvPr/>
          </p:nvSpPr>
          <p:spPr bwMode="auto">
            <a:xfrm flipV="1">
              <a:off x="7543800" y="762000"/>
              <a:ext cx="0" cy="152400"/>
            </a:xfrm>
            <a:prstGeom prst="line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9465" name="Line 72"/>
            <p:cNvSpPr>
              <a:spLocks noChangeShapeType="1"/>
            </p:cNvSpPr>
            <p:nvPr/>
          </p:nvSpPr>
          <p:spPr bwMode="auto">
            <a:xfrm>
              <a:off x="1981200" y="533400"/>
              <a:ext cx="0" cy="6019800"/>
            </a:xfrm>
            <a:prstGeom prst="line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9466" name="Line 73"/>
            <p:cNvSpPr>
              <a:spLocks noChangeShapeType="1"/>
            </p:cNvSpPr>
            <p:nvPr/>
          </p:nvSpPr>
          <p:spPr bwMode="auto">
            <a:xfrm>
              <a:off x="10439400" y="609600"/>
              <a:ext cx="0" cy="6096000"/>
            </a:xfrm>
            <a:prstGeom prst="line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9467" name="Line 74"/>
            <p:cNvSpPr>
              <a:spLocks noChangeShapeType="1"/>
            </p:cNvSpPr>
            <p:nvPr/>
          </p:nvSpPr>
          <p:spPr bwMode="auto">
            <a:xfrm>
              <a:off x="1676400" y="2743200"/>
              <a:ext cx="8763000" cy="0"/>
            </a:xfrm>
            <a:prstGeom prst="line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9468" name="Line 75"/>
            <p:cNvSpPr>
              <a:spLocks noChangeShapeType="1"/>
            </p:cNvSpPr>
            <p:nvPr/>
          </p:nvSpPr>
          <p:spPr bwMode="auto">
            <a:xfrm>
              <a:off x="1676400" y="2514600"/>
              <a:ext cx="8763000" cy="0"/>
            </a:xfrm>
            <a:prstGeom prst="line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9469" name="Line 76"/>
            <p:cNvSpPr>
              <a:spLocks noChangeShapeType="1"/>
            </p:cNvSpPr>
            <p:nvPr/>
          </p:nvSpPr>
          <p:spPr bwMode="auto">
            <a:xfrm>
              <a:off x="1676400" y="3581400"/>
              <a:ext cx="8763000" cy="0"/>
            </a:xfrm>
            <a:prstGeom prst="line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9470" name="Line 77"/>
            <p:cNvSpPr>
              <a:spLocks noChangeShapeType="1"/>
            </p:cNvSpPr>
            <p:nvPr/>
          </p:nvSpPr>
          <p:spPr bwMode="auto">
            <a:xfrm>
              <a:off x="1676400" y="6477000"/>
              <a:ext cx="8763000" cy="0"/>
            </a:xfrm>
            <a:prstGeom prst="line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9471" name="Line 78"/>
            <p:cNvSpPr>
              <a:spLocks noChangeShapeType="1"/>
            </p:cNvSpPr>
            <p:nvPr/>
          </p:nvSpPr>
          <p:spPr bwMode="auto">
            <a:xfrm>
              <a:off x="1676400" y="762000"/>
              <a:ext cx="8763000" cy="0"/>
            </a:xfrm>
            <a:prstGeom prst="line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9472" name="Line 79"/>
            <p:cNvSpPr>
              <a:spLocks noChangeShapeType="1"/>
            </p:cNvSpPr>
            <p:nvPr/>
          </p:nvSpPr>
          <p:spPr bwMode="auto">
            <a:xfrm flipV="1">
              <a:off x="3124200" y="1447800"/>
              <a:ext cx="0" cy="1066800"/>
            </a:xfrm>
            <a:prstGeom prst="line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59473" name="Rectangle 80"/>
          <p:cNvSpPr>
            <a:spLocks noGrp="1" noChangeArrowheads="1"/>
          </p:cNvSpPr>
          <p:nvPr>
            <p:ph type="title"/>
          </p:nvPr>
        </p:nvSpPr>
        <p:spPr>
          <a:xfrm>
            <a:off x="696913" y="151302"/>
            <a:ext cx="8610600" cy="1090612"/>
          </a:xfrm>
        </p:spPr>
        <p:txBody>
          <a:bodyPr/>
          <a:lstStyle/>
          <a:p>
            <a:pPr eaLnBrk="1" hangingPunct="1"/>
            <a:r>
              <a:rPr lang="en-US" altLang="en-US" dirty="0"/>
              <a:t>Health and Life Sciences Strategy Map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E59A-9AC5-48BD-B0F5-6CA464842243}" type="slidenum">
              <a:rPr lang="en-US" smtClean="0"/>
              <a:t>9</a:t>
            </a:fld>
            <a:endParaRPr lang="en-US" dirty="0"/>
          </a:p>
        </p:txBody>
      </p:sp>
      <p:sp>
        <p:nvSpPr>
          <p:cNvPr id="84" name="Footer Placeholder 1">
            <a:extLst>
              <a:ext uri="{FF2B5EF4-FFF2-40B4-BE49-F238E27FC236}">
                <a16:creationId xmlns:a16="http://schemas.microsoft.com/office/drawing/2014/main" id="{E23159F7-C74B-4B44-9625-9F1B2B40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89832" y="6541643"/>
            <a:ext cx="4114800" cy="365125"/>
          </a:xfrm>
        </p:spPr>
        <p:txBody>
          <a:bodyPr/>
          <a:lstStyle/>
          <a:p>
            <a:r>
              <a:rPr lang="en-US" dirty="0"/>
              <a:t>©2017 ESM Software, LLC.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92771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MS style 1">
      <a:dk1>
        <a:sysClr val="windowText" lastClr="000000"/>
      </a:dk1>
      <a:lt1>
        <a:sysClr val="window" lastClr="FFFFFF"/>
      </a:lt1>
      <a:dk2>
        <a:srgbClr val="000020"/>
      </a:dk2>
      <a:lt2>
        <a:srgbClr val="E7E6E6"/>
      </a:lt2>
      <a:accent1>
        <a:srgbClr val="320033"/>
      </a:accent1>
      <a:accent2>
        <a:srgbClr val="81C263"/>
      </a:accent2>
      <a:accent3>
        <a:srgbClr val="B5E61D"/>
      </a:accent3>
      <a:accent4>
        <a:srgbClr val="F79621"/>
      </a:accent4>
      <a:accent5>
        <a:srgbClr val="FBE602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10508</TotalTime>
  <Words>2487</Words>
  <Application>Microsoft Office PowerPoint</Application>
  <PresentationFormat>Widescreen</PresentationFormat>
  <Paragraphs>601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Helvetica</vt:lpstr>
      <vt:lpstr>Monotype Sorts</vt:lpstr>
      <vt:lpstr>Times New Roman</vt:lpstr>
      <vt:lpstr>Office Theme</vt:lpstr>
      <vt:lpstr>Strategy Map Examples</vt:lpstr>
      <vt:lpstr>PowerPoint Presentation</vt:lpstr>
      <vt:lpstr>PowerPoint Presentation</vt:lpstr>
      <vt:lpstr>PowerPoint Presentation</vt:lpstr>
      <vt:lpstr>PowerPoint Presentation</vt:lpstr>
      <vt:lpstr>Clinic Draft Strategy Map – Board Level</vt:lpstr>
      <vt:lpstr>PowerPoint Presentation</vt:lpstr>
      <vt:lpstr>PowerPoint Presentation</vt:lpstr>
      <vt:lpstr>Health and Life Sciences Strategy Map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Andrews, D.</dc:creator>
  <cp:lastModifiedBy>Lenny Sanchez</cp:lastModifiedBy>
  <cp:revision>97</cp:revision>
  <dcterms:created xsi:type="dcterms:W3CDTF">2017-03-17T15:56:40Z</dcterms:created>
  <dcterms:modified xsi:type="dcterms:W3CDTF">2018-01-12T19:18:45Z</dcterms:modified>
</cp:coreProperties>
</file>